
<file path=[Content_Types].xml><?xml version="1.0" encoding="utf-8"?>
<Types xmlns="http://schemas.openxmlformats.org/package/2006/content-types">
  <Default Extension="gif" ContentType="image/gi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7"/>
  </p:notesMasterIdLst>
  <p:sldIdLst>
    <p:sldId id="341" r:id="rId2"/>
    <p:sldId id="347" r:id="rId3"/>
    <p:sldId id="331" r:id="rId4"/>
    <p:sldId id="353" r:id="rId5"/>
    <p:sldId id="343" r:id="rId6"/>
    <p:sldId id="352" r:id="rId7"/>
    <p:sldId id="357" r:id="rId8"/>
    <p:sldId id="348" r:id="rId9"/>
    <p:sldId id="356" r:id="rId10"/>
    <p:sldId id="345" r:id="rId11"/>
    <p:sldId id="355" r:id="rId12"/>
    <p:sldId id="336" r:id="rId13"/>
    <p:sldId id="354" r:id="rId14"/>
    <p:sldId id="342" r:id="rId15"/>
    <p:sldId id="339" r:id="rId16"/>
  </p:sldIdLst>
  <p:sldSz cx="12192000" cy="6858000"/>
  <p:notesSz cx="6858000" cy="9144000"/>
  <p:custShowLst>
    <p:custShow name="Custom Show 1" id="0">
      <p:sldLst/>
    </p:custShow>
    <p:custShow name="Custom Show 2" id="1">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14A"/>
    <a:srgbClr val="757E93"/>
    <a:srgbClr val="66676C"/>
    <a:srgbClr val="5D5E63"/>
    <a:srgbClr val="47484B"/>
    <a:srgbClr val="76777C"/>
    <a:srgbClr val="72798C"/>
    <a:srgbClr val="FF3300"/>
    <a:srgbClr val="FF9933"/>
    <a:srgbClr val="BC7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44" autoAdjust="0"/>
    <p:restoredTop sz="94660"/>
  </p:normalViewPr>
  <p:slideViewPr>
    <p:cSldViewPr snapToGrid="0">
      <p:cViewPr varScale="1">
        <p:scale>
          <a:sx n="112" d="100"/>
          <a:sy n="112" d="100"/>
        </p:scale>
        <p:origin x="216"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FCB42D-2EE7-0147-A937-FDFAD76C6264}" type="datetimeFigureOut">
              <a:rPr lang="en-US" smtClean="0"/>
              <a:t>5/31/20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E621F4-672B-7547-BAF1-AB24A2AAA78E}" type="slidenum">
              <a:rPr lang="en-US" smtClean="0"/>
              <a:t>‹#›</a:t>
            </a:fld>
            <a:endParaRPr lang="en-US"/>
          </a:p>
        </p:txBody>
      </p:sp>
    </p:spTree>
    <p:extLst>
      <p:ext uri="{BB962C8B-B14F-4D97-AF65-F5344CB8AC3E}">
        <p14:creationId xmlns:p14="http://schemas.microsoft.com/office/powerpoint/2010/main" val="77472963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BD0235-D931-7246-8A1E-0CCDC937B35E}" type="slidenum">
              <a:rPr lang="en-US" smtClean="0"/>
              <a:pPr/>
              <a:t>1</a:t>
            </a:fld>
            <a:endParaRPr lang="en-US"/>
          </a:p>
        </p:txBody>
      </p:sp>
    </p:spTree>
    <p:extLst>
      <p:ext uri="{BB962C8B-B14F-4D97-AF65-F5344CB8AC3E}">
        <p14:creationId xmlns:p14="http://schemas.microsoft.com/office/powerpoint/2010/main" val="13968867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wall"/>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01945" cy="4943475"/>
          </a:xfrm>
          <a:prstGeom prst="rect">
            <a:avLst/>
          </a:prstGeom>
        </p:spPr>
      </p:pic>
      <p:pic>
        <p:nvPicPr>
          <p:cNvPr id="14" name="top_shadow"/>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978"/>
            <a:ext cx="12192000" cy="1759578"/>
          </a:xfrm>
          <a:prstGeom prst="rect">
            <a:avLst/>
          </a:prstGeom>
        </p:spPr>
      </p:pic>
      <p:pic>
        <p:nvPicPr>
          <p:cNvPr id="8" name="light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9" name="light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10" name="light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41129" y="-1120995"/>
            <a:ext cx="1257862" cy="2016738"/>
          </a:xfrm>
          <a:prstGeom prst="rect">
            <a:avLst/>
          </a:prstGeom>
        </p:spPr>
      </p:pic>
      <p:pic>
        <p:nvPicPr>
          <p:cNvPr id="11" name="lightbeam"/>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19320" y="640714"/>
            <a:ext cx="2056685" cy="3564922"/>
          </a:xfrm>
          <a:prstGeom prst="rect">
            <a:avLst/>
          </a:prstGeom>
        </p:spPr>
      </p:pic>
      <p:pic>
        <p:nvPicPr>
          <p:cNvPr id="12" name="lightbeam"/>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88211" y="640714"/>
            <a:ext cx="2056685" cy="3564922"/>
          </a:xfrm>
          <a:prstGeom prst="rect">
            <a:avLst/>
          </a:prstGeom>
        </p:spPr>
      </p:pic>
      <p:pic>
        <p:nvPicPr>
          <p:cNvPr id="13" name="lightbeam"/>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79351" y="627289"/>
            <a:ext cx="2056685" cy="3564922"/>
          </a:xfrm>
          <a:prstGeom prst="rect">
            <a:avLst/>
          </a:prstGeom>
        </p:spPr>
      </p:pic>
    </p:spTree>
    <p:extLst>
      <p:ext uri="{BB962C8B-B14F-4D97-AF65-F5344CB8AC3E}">
        <p14:creationId xmlns:p14="http://schemas.microsoft.com/office/powerpoint/2010/main" val="769684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A607E3-2388-45F6-8334-9551E5D4165E}" type="datetimeFigureOut">
              <a:rPr lang="en-US" smtClean="0"/>
              <a:t>5/31/20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7606BC-8AB3-4269-911F-2A8DC2C0517E}" type="slidenum">
              <a:rPr lang="en-US" smtClean="0"/>
              <a:t>‹#›</a:t>
            </a:fld>
            <a:endParaRPr lang="en-US"/>
          </a:p>
        </p:txBody>
      </p:sp>
    </p:spTree>
    <p:extLst>
      <p:ext uri="{BB962C8B-B14F-4D97-AF65-F5344CB8AC3E}">
        <p14:creationId xmlns:p14="http://schemas.microsoft.com/office/powerpoint/2010/main" val="1971329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cSld name="1_Title Slide">
    <p:bg>
      <p:bgPr>
        <a:gradFill flip="none" rotWithShape="1">
          <a:gsLst>
            <a:gs pos="100000">
              <a:schemeClr val="accent2">
                <a:lumMod val="75000"/>
              </a:schemeClr>
            </a:gs>
            <a:gs pos="77000">
              <a:schemeClr val="accent2">
                <a:lumMod val="60000"/>
                <a:lumOff val="40000"/>
              </a:schemeClr>
            </a:gs>
            <a:gs pos="76000">
              <a:srgbClr val="B9CDE5"/>
            </a:gs>
          </a:gsLst>
          <a:lin ang="16200000" scaled="0"/>
          <a:tileRect/>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B7948D-65B7-4FEC-80B5-36D7629B101D}" type="datetimeFigureOut">
              <a:rPr lang="en-US" smtClean="0"/>
              <a:pPr/>
              <a:t>5/31/20</a:t>
            </a:fld>
            <a:endParaRPr lang="en-US"/>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pPr/>
              <a:t>‹#›</a:t>
            </a:fld>
            <a:endParaRPr lang="en-US"/>
          </a:p>
        </p:txBody>
      </p:sp>
      <p:sp>
        <p:nvSpPr>
          <p:cNvPr id="2" name="Title 1"/>
          <p:cNvSpPr>
            <a:spLocks noGrp="1"/>
          </p:cNvSpPr>
          <p:nvPr>
            <p:ph type="ctrTitle"/>
          </p:nvPr>
        </p:nvSpPr>
        <p:spPr>
          <a:xfrm>
            <a:off x="203200" y="-76200"/>
            <a:ext cx="10363200" cy="933451"/>
          </a:xfrm>
        </p:spPr>
        <p:txBody>
          <a:bodyPr anchor="b">
            <a:normAutofit/>
          </a:bodyPr>
          <a:lstStyle>
            <a:lvl1pPr algn="l">
              <a:defRPr sz="3200">
                <a:solidFill>
                  <a:schemeClr val="accent3">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609600" y="830943"/>
            <a:ext cx="8534400" cy="685800"/>
          </a:xfrm>
        </p:spPr>
        <p:txBody>
          <a:bodyPr>
            <a:normAutofit/>
          </a:bodyPr>
          <a:lstStyle>
            <a:lvl1pPr marL="0" indent="0" algn="l">
              <a:buNone/>
              <a:defRPr sz="2400">
                <a:solidFill>
                  <a:schemeClr val="bg1">
                    <a:lumMod val="9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9" name="Rectangle 18"/>
          <p:cNvSpPr/>
          <p:nvPr userDrawn="1"/>
        </p:nvSpPr>
        <p:spPr>
          <a:xfrm rot="16200000">
            <a:off x="6081968" y="-4590130"/>
            <a:ext cx="85433" cy="12371426"/>
          </a:xfrm>
          <a:prstGeom prst="rect">
            <a:avLst/>
          </a:prstGeom>
          <a:gradFill>
            <a:gsLst>
              <a:gs pos="0">
                <a:schemeClr val="accent3">
                  <a:lumMod val="50000"/>
                </a:schemeClr>
              </a:gs>
              <a:gs pos="51000">
                <a:schemeClr val="tx1">
                  <a:lumMod val="50000"/>
                  <a:lumOff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800"/>
          </a:p>
        </p:txBody>
      </p:sp>
      <p:grpSp>
        <p:nvGrpSpPr>
          <p:cNvPr id="21" name="Group 20"/>
          <p:cNvGrpSpPr/>
          <p:nvPr userDrawn="1"/>
        </p:nvGrpSpPr>
        <p:grpSpPr>
          <a:xfrm>
            <a:off x="-71458" y="6705600"/>
            <a:ext cx="12401571" cy="195074"/>
            <a:chOff x="-80978" y="1385859"/>
            <a:chExt cx="9301178" cy="195074"/>
          </a:xfrm>
        </p:grpSpPr>
        <p:sp>
          <p:nvSpPr>
            <p:cNvPr id="22" name="Rectangle 21"/>
            <p:cNvSpPr/>
            <p:nvPr userDrawn="1"/>
          </p:nvSpPr>
          <p:spPr>
            <a:xfrm rot="5400000">
              <a:off x="4509332" y="-3129934"/>
              <a:ext cx="143165" cy="9278570"/>
            </a:xfrm>
            <a:prstGeom prst="rect">
              <a:avLst/>
            </a:prstGeom>
            <a:gradFill>
              <a:gsLst>
                <a:gs pos="0">
                  <a:schemeClr val="tx1">
                    <a:lumMod val="95000"/>
                    <a:lumOff val="5000"/>
                  </a:schemeClr>
                </a:gs>
                <a:gs pos="13000">
                  <a:schemeClr val="accent2">
                    <a:lumMod val="50000"/>
                  </a:schemeClr>
                </a:gs>
                <a:gs pos="100000">
                  <a:schemeClr val="accent2">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23" name="Rectangle 22"/>
            <p:cNvSpPr/>
            <p:nvPr userDrawn="1"/>
          </p:nvSpPr>
          <p:spPr>
            <a:xfrm rot="16200000">
              <a:off x="4515590" y="-3210709"/>
              <a:ext cx="85433" cy="9278569"/>
            </a:xfrm>
            <a:prstGeom prst="rect">
              <a:avLst/>
            </a:prstGeom>
            <a:gradFill>
              <a:gsLst>
                <a:gs pos="0">
                  <a:schemeClr val="tx1">
                    <a:lumMod val="95000"/>
                    <a:lumOff val="5000"/>
                  </a:schemeClr>
                </a:gs>
                <a:gs pos="51000">
                  <a:schemeClr val="tx1">
                    <a:lumMod val="50000"/>
                    <a:lumOff val="50000"/>
                  </a:schemeClr>
                </a:gs>
                <a:gs pos="81000">
                  <a:schemeClr val="tx1">
                    <a:lumMod val="75000"/>
                    <a:lumOff val="25000"/>
                  </a:schemeClr>
                </a:gs>
              </a:gsLst>
              <a:lin ang="0" scaled="0"/>
            </a:gradFill>
            <a:effectLst>
              <a:outerShdw blurRad="50800" dist="38100" dir="5400000" algn="t"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800"/>
            </a:p>
          </p:txBody>
        </p:sp>
      </p:grpSp>
      <p:pic>
        <p:nvPicPr>
          <p:cNvPr id="7" name="coffee_title.mov">
            <a:hlinkClick r:id="" action="ppaction://media"/>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0" y="1638300"/>
            <a:ext cx="12192000" cy="5067300"/>
          </a:xfrm>
          <a:prstGeom prst="rect">
            <a:avLst/>
          </a:prstGeom>
        </p:spPr>
      </p:pic>
      <p:sp>
        <p:nvSpPr>
          <p:cNvPr id="8" name="Rectangle 7"/>
          <p:cNvSpPr/>
          <p:nvPr userDrawn="1"/>
        </p:nvSpPr>
        <p:spPr>
          <a:xfrm>
            <a:off x="0" y="1638300"/>
            <a:ext cx="12192000" cy="50673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480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A607E3-2388-45F6-8334-9551E5D4165E}" type="datetimeFigureOut">
              <a:rPr lang="en-US" smtClean="0"/>
              <a:t>5/31/20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606BC-8AB3-4269-911F-2A8DC2C0517E}" type="slidenum">
              <a:rPr lang="en-US" smtClean="0"/>
              <a:t>‹#›</a:t>
            </a:fld>
            <a:endParaRPr lang="en-US"/>
          </a:p>
        </p:txBody>
      </p:sp>
    </p:spTree>
    <p:extLst>
      <p:ext uri="{BB962C8B-B14F-4D97-AF65-F5344CB8AC3E}">
        <p14:creationId xmlns:p14="http://schemas.microsoft.com/office/powerpoint/2010/main" val="18896702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image" Target="../media/image8.gif"/></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9.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tif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cxnSp>
        <p:nvCxnSpPr>
          <p:cNvPr id="21" name="Straight Connector 20"/>
          <p:cNvCxnSpPr/>
          <p:nvPr/>
        </p:nvCxnSpPr>
        <p:spPr>
          <a:xfrm flipV="1">
            <a:off x="0" y="914400"/>
            <a:ext cx="12192000" cy="1"/>
          </a:xfrm>
          <a:prstGeom prst="line">
            <a:avLst/>
          </a:prstGeom>
          <a:ln>
            <a:solidFill>
              <a:schemeClr val="bg1">
                <a:lumMod val="95000"/>
                <a:alpha val="17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0" y="19049"/>
            <a:ext cx="12192000" cy="733305"/>
          </a:xfrm>
        </p:spPr>
        <p:txBody>
          <a:bodyPr>
            <a:noAutofit/>
          </a:bodyPr>
          <a:lstStyle/>
          <a:p>
            <a:pPr algn="ctr"/>
            <a:r>
              <a:rPr lang="en-US" b="1" dirty="0">
                <a:solidFill>
                  <a:schemeClr val="bg1"/>
                </a:solidFill>
                <a:latin typeface="Times New Roman" panose="02020603050405020304" pitchFamily="18" charset="0"/>
                <a:cs typeface="Times New Roman" panose="02020603050405020304" pitchFamily="18" charset="0"/>
              </a:rPr>
              <a:t>Using Rhetorical Appeals for Persuasive Writing</a:t>
            </a:r>
            <a:endParaRPr lang="en-US" b="1" dirty="0">
              <a:ln>
                <a:solidFill>
                  <a:schemeClr val="bg1">
                    <a:lumMod val="95000"/>
                  </a:schemeClr>
                </a:solidFill>
              </a:ln>
              <a:solidFill>
                <a:schemeClr val="bg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09600" y="990600"/>
            <a:ext cx="6400800" cy="685800"/>
          </a:xfrm>
        </p:spPr>
        <p:txBody>
          <a:bodyPr/>
          <a:lstStyle/>
          <a:p>
            <a:r>
              <a:rPr lang="en-US" dirty="0">
                <a:solidFill>
                  <a:schemeClr val="bg1">
                    <a:lumMod val="95000"/>
                  </a:schemeClr>
                </a:solidFill>
                <a:latin typeface="Times New Roman" panose="02020603050405020304" pitchFamily="18" charset="0"/>
                <a:cs typeface="Times New Roman" panose="02020603050405020304" pitchFamily="18" charset="0"/>
              </a:rPr>
              <a:t>Dr. Jeff Dories</a:t>
            </a:r>
          </a:p>
        </p:txBody>
      </p:sp>
      <p:sp>
        <p:nvSpPr>
          <p:cNvPr id="5" name="TextBox 4"/>
          <p:cNvSpPr txBox="1"/>
          <p:nvPr/>
        </p:nvSpPr>
        <p:spPr>
          <a:xfrm>
            <a:off x="4041494" y="914400"/>
            <a:ext cx="7772400" cy="4678204"/>
          </a:xfrm>
          <a:prstGeom prst="rect">
            <a:avLst/>
          </a:prstGeom>
          <a:solidFill>
            <a:srgbClr val="660066">
              <a:alpha val="60000"/>
            </a:srgbClr>
          </a:solid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u="sng" dirty="0">
                <a:solidFill>
                  <a:schemeClr val="bg1"/>
                </a:solidFill>
                <a:latin typeface="Times New Roman" panose="02020603050405020304" pitchFamily="18" charset="0"/>
                <a:cs typeface="Times New Roman" panose="02020603050405020304" pitchFamily="18" charset="0"/>
              </a:rPr>
              <a:t>Goals</a:t>
            </a:r>
            <a:r>
              <a:rPr lang="en-US" sz="3200" b="1" dirty="0">
                <a:solidFill>
                  <a:schemeClr val="bg1"/>
                </a:solidFill>
                <a:latin typeface="Times New Roman" panose="02020603050405020304" pitchFamily="18" charset="0"/>
                <a:cs typeface="Times New Roman" panose="02020603050405020304" pitchFamily="18" charset="0"/>
              </a:rPr>
              <a:t>: </a:t>
            </a:r>
          </a:p>
          <a:p>
            <a:pPr marL="742950" indent="-742950">
              <a:buAutoNum type="arabicPeriod"/>
            </a:pPr>
            <a:r>
              <a:rPr lang="en-US" sz="3200" b="1" dirty="0">
                <a:solidFill>
                  <a:schemeClr val="bg1"/>
                </a:solidFill>
                <a:latin typeface="Times New Roman" panose="02020603050405020304" pitchFamily="18" charset="0"/>
                <a:cs typeface="Times New Roman" panose="02020603050405020304" pitchFamily="18" charset="0"/>
              </a:rPr>
              <a:t>Learn Rhetorical Appeals</a:t>
            </a:r>
          </a:p>
          <a:p>
            <a:pPr marL="742950" indent="-742950">
              <a:buAutoNum type="arabicPeriod"/>
            </a:pPr>
            <a:r>
              <a:rPr lang="en-US" sz="3200" b="1" dirty="0">
                <a:solidFill>
                  <a:schemeClr val="bg1"/>
                </a:solidFill>
                <a:latin typeface="Times New Roman" panose="02020603050405020304" pitchFamily="18" charset="0"/>
                <a:cs typeface="Times New Roman" panose="02020603050405020304" pitchFamily="18" charset="0"/>
              </a:rPr>
              <a:t>Recognize Appeals in Advertisements</a:t>
            </a:r>
          </a:p>
          <a:p>
            <a:pPr marL="11113" indent="-11113">
              <a:buAutoNum type="arabicPeriod"/>
            </a:pPr>
            <a:r>
              <a:rPr lang="en-US" sz="3200" b="1" dirty="0">
                <a:solidFill>
                  <a:schemeClr val="bg1"/>
                </a:solidFill>
                <a:latin typeface="Times New Roman" panose="02020603050405020304" pitchFamily="18" charset="0"/>
                <a:cs typeface="Times New Roman" panose="02020603050405020304" pitchFamily="18" charset="0"/>
              </a:rPr>
              <a:t>    Recognize Appeals in writing</a:t>
            </a:r>
            <a:br>
              <a:rPr lang="en-US" sz="3200" b="1" dirty="0">
                <a:solidFill>
                  <a:schemeClr val="bg1"/>
                </a:solidFill>
                <a:latin typeface="Times New Roman" panose="02020603050405020304" pitchFamily="18" charset="0"/>
                <a:cs typeface="Times New Roman" panose="02020603050405020304" pitchFamily="18" charset="0"/>
              </a:rPr>
            </a:br>
            <a:br>
              <a:rPr lang="en-US" sz="3200" b="1" dirty="0">
                <a:solidFill>
                  <a:schemeClr val="bg1"/>
                </a:solidFill>
                <a:latin typeface="Times New Roman" panose="02020603050405020304" pitchFamily="18" charset="0"/>
                <a:cs typeface="Times New Roman" panose="02020603050405020304" pitchFamily="18" charset="0"/>
              </a:rPr>
            </a:br>
            <a:r>
              <a:rPr lang="en-US" sz="3200" b="1" u="sng" dirty="0">
                <a:solidFill>
                  <a:schemeClr val="bg1"/>
                </a:solidFill>
                <a:latin typeface="Times New Roman" panose="02020603050405020304" pitchFamily="18" charset="0"/>
                <a:cs typeface="Times New Roman" panose="02020603050405020304" pitchFamily="18" charset="0"/>
              </a:rPr>
              <a:t>Question</a:t>
            </a:r>
            <a:r>
              <a:rPr lang="en-US" sz="3200" b="1" dirty="0">
                <a:solidFill>
                  <a:schemeClr val="bg1"/>
                </a:solidFill>
                <a:latin typeface="Times New Roman" panose="02020603050405020304" pitchFamily="18" charset="0"/>
                <a:cs typeface="Times New Roman" panose="02020603050405020304" pitchFamily="18" charset="0"/>
              </a:rPr>
              <a:t>: How do we persuade other people to move towards our position?</a:t>
            </a:r>
          </a:p>
          <a:p>
            <a:pPr marL="11113"/>
            <a:endParaRPr lang="en-US" sz="1000" b="1" dirty="0">
              <a:solidFill>
                <a:schemeClr val="bg1"/>
              </a:solidFill>
              <a:latin typeface="Times New Roman" panose="02020603050405020304" pitchFamily="18" charset="0"/>
              <a:cs typeface="Times New Roman" panose="02020603050405020304" pitchFamily="18" charset="0"/>
            </a:endParaRPr>
          </a:p>
          <a:p>
            <a:pPr marL="11113"/>
            <a:r>
              <a:rPr lang="en-US" sz="3200" b="1" u="sng" dirty="0">
                <a:solidFill>
                  <a:schemeClr val="bg1"/>
                </a:solidFill>
                <a:latin typeface="Times New Roman" panose="02020603050405020304" pitchFamily="18" charset="0"/>
                <a:cs typeface="Times New Roman" panose="02020603050405020304" pitchFamily="18" charset="0"/>
              </a:rPr>
              <a:t>As we wait:</a:t>
            </a:r>
            <a:r>
              <a:rPr lang="en-US" sz="3200" b="1" dirty="0">
                <a:solidFill>
                  <a:schemeClr val="bg1"/>
                </a:solidFill>
                <a:latin typeface="Times New Roman" panose="02020603050405020304" pitchFamily="18" charset="0"/>
                <a:cs typeface="Times New Roman" panose="02020603050405020304" pitchFamily="18" charset="0"/>
              </a:rPr>
              <a:t> Choose an advertisement from the envelope that is effective and powerful</a:t>
            </a:r>
            <a:endParaRPr lang="en-US" sz="3200" b="1" u="sng"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694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Dark Wood Floo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238750"/>
            <a:ext cx="12192000" cy="1619250"/>
          </a:xfrm>
          <a:prstGeom prst="rect">
            <a:avLst/>
          </a:prstGeom>
        </p:spPr>
      </p:pic>
      <p:pic>
        <p:nvPicPr>
          <p:cNvPr id="185" name="trim_whi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sp>
        <p:nvSpPr>
          <p:cNvPr id="53" name="TextBox 52"/>
          <p:cNvSpPr txBox="1"/>
          <p:nvPr/>
        </p:nvSpPr>
        <p:spPr>
          <a:xfrm>
            <a:off x="3525865" y="952054"/>
            <a:ext cx="4920352" cy="523220"/>
          </a:xfrm>
          <a:prstGeom prst="rect">
            <a:avLst/>
          </a:prstGeom>
          <a:noFill/>
        </p:spPr>
        <p:txBody>
          <a:bodyPr wrap="square" rtlCol="0">
            <a:spAutoFit/>
          </a:bodyPr>
          <a:lstStyle/>
          <a:p>
            <a:pPr algn="ctr"/>
            <a:r>
              <a:rPr lang="en-US" sz="2800" dirty="0">
                <a:solidFill>
                  <a:schemeClr val="tx2"/>
                </a:solidFill>
                <a:latin typeface="Times New Roman" panose="02020603050405020304" pitchFamily="18" charset="0"/>
                <a:ea typeface="Chewy" panose="02000000000000000000" pitchFamily="2" charset="0"/>
                <a:cs typeface="Times New Roman" panose="02020603050405020304" pitchFamily="18" charset="0"/>
              </a:rPr>
              <a:t>Pathos (Audience) </a:t>
            </a:r>
          </a:p>
        </p:txBody>
      </p:sp>
      <p:sp>
        <p:nvSpPr>
          <p:cNvPr id="8" name="TextBox 7"/>
          <p:cNvSpPr txBox="1"/>
          <p:nvPr/>
        </p:nvSpPr>
        <p:spPr>
          <a:xfrm>
            <a:off x="-219918" y="954859"/>
            <a:ext cx="4920352" cy="523220"/>
          </a:xfrm>
          <a:prstGeom prst="rect">
            <a:avLst/>
          </a:prstGeom>
          <a:noFill/>
        </p:spPr>
        <p:txBody>
          <a:bodyPr wrap="square" rtlCol="0">
            <a:spAutoFit/>
          </a:bodyPr>
          <a:lstStyle/>
          <a:p>
            <a:pPr algn="ctr"/>
            <a:r>
              <a:rPr lang="en-US" sz="2800" dirty="0">
                <a:solidFill>
                  <a:schemeClr val="accent2">
                    <a:lumMod val="60000"/>
                    <a:lumOff val="40000"/>
                  </a:schemeClr>
                </a:solidFill>
                <a:latin typeface="Times New Roman" panose="02020603050405020304" pitchFamily="18" charset="0"/>
                <a:ea typeface="Chewy" panose="02000000000000000000" pitchFamily="2" charset="0"/>
                <a:cs typeface="Times New Roman" panose="02020603050405020304" pitchFamily="18" charset="0"/>
              </a:rPr>
              <a:t>Ethos (Writer / Speaker) </a:t>
            </a:r>
          </a:p>
        </p:txBody>
      </p:sp>
      <p:sp>
        <p:nvSpPr>
          <p:cNvPr id="9" name="TextBox 8"/>
          <p:cNvSpPr txBox="1"/>
          <p:nvPr/>
        </p:nvSpPr>
        <p:spPr>
          <a:xfrm>
            <a:off x="7271648" y="975141"/>
            <a:ext cx="4920352" cy="523220"/>
          </a:xfrm>
          <a:prstGeom prst="rect">
            <a:avLst/>
          </a:prstGeom>
          <a:noFill/>
        </p:spPr>
        <p:txBody>
          <a:bodyPr wrap="square" rtlCol="0">
            <a:spAutoFit/>
          </a:bodyPr>
          <a:lstStyle/>
          <a:p>
            <a:pPr algn="ctr"/>
            <a:r>
              <a:rPr lang="en-US" sz="2800" dirty="0">
                <a:solidFill>
                  <a:schemeClr val="bg2">
                    <a:lumMod val="25000"/>
                  </a:schemeClr>
                </a:solidFill>
                <a:latin typeface="Times New Roman" panose="02020603050405020304" pitchFamily="18" charset="0"/>
                <a:ea typeface="Chewy" panose="02000000000000000000" pitchFamily="2" charset="0"/>
                <a:cs typeface="Times New Roman" panose="02020603050405020304" pitchFamily="18" charset="0"/>
              </a:rPr>
              <a:t>Logos (Text / Speech) </a:t>
            </a:r>
          </a:p>
        </p:txBody>
      </p:sp>
      <p:sp>
        <p:nvSpPr>
          <p:cNvPr id="2" name="Rectangle 1"/>
          <p:cNvSpPr/>
          <p:nvPr/>
        </p:nvSpPr>
        <p:spPr>
          <a:xfrm>
            <a:off x="42672" y="5207328"/>
            <a:ext cx="12106655" cy="1292662"/>
          </a:xfrm>
          <a:prstGeom prst="rect">
            <a:avLst/>
          </a:prstGeom>
        </p:spPr>
        <p:txBody>
          <a:bodyPr wrap="square">
            <a:spAutoFit/>
          </a:bodyPr>
          <a:lstStyle/>
          <a:p>
            <a:r>
              <a:rPr lang="en-US" sz="2600" b="1" u="sng" dirty="0">
                <a:solidFill>
                  <a:schemeClr val="bg1"/>
                </a:solidFill>
                <a:latin typeface="Times New Roman" charset="0"/>
                <a:ea typeface="ＭＳ 明朝" charset="-128"/>
              </a:rPr>
              <a:t>Rhetoric:</a:t>
            </a:r>
            <a:r>
              <a:rPr lang="en-US" sz="2600" b="1" dirty="0">
                <a:solidFill>
                  <a:schemeClr val="bg1"/>
                </a:solidFill>
                <a:latin typeface="Times New Roman" charset="0"/>
                <a:ea typeface="ＭＳ 明朝" charset="-128"/>
              </a:rPr>
              <a:t> To make visible and identify the means of persuasion. </a:t>
            </a:r>
          </a:p>
          <a:p>
            <a:endParaRPr lang="en-US" sz="2600" b="1" dirty="0">
              <a:solidFill>
                <a:schemeClr val="bg1"/>
              </a:solidFill>
              <a:latin typeface="Times New Roman" charset="0"/>
              <a:ea typeface="ＭＳ 明朝" charset="-128"/>
            </a:endParaRPr>
          </a:p>
          <a:p>
            <a:endParaRPr lang="en-US" sz="2600" b="1" dirty="0">
              <a:solidFill>
                <a:schemeClr val="bg1"/>
              </a:solidFill>
              <a:latin typeface="Times New Roman" charset="0"/>
              <a:ea typeface="ＭＳ 明朝" charset="-128"/>
            </a:endParaRPr>
          </a:p>
        </p:txBody>
      </p:sp>
      <p:pic>
        <p:nvPicPr>
          <p:cNvPr id="10" name="Picture 9" descr="business_figure_writing_drafts_at_desk_anim_300_clr_14456.gif">
            <a:extLst>
              <a:ext uri="{FF2B5EF4-FFF2-40B4-BE49-F238E27FC236}">
                <a16:creationId xmlns:a16="http://schemas.microsoft.com/office/drawing/2014/main" id="{7AFD7E02-A412-2347-ABCB-4DB11E07C8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3725" y="1498361"/>
            <a:ext cx="2273066" cy="2273066"/>
          </a:xfrm>
          <a:prstGeom prst="rect">
            <a:avLst/>
          </a:prstGeom>
          <a:scene3d>
            <a:camera prst="orthographicFront">
              <a:rot lat="0" lon="10799977" rev="0"/>
            </a:camera>
            <a:lightRig rig="threePt" dir="t"/>
          </a:scene3d>
        </p:spPr>
      </p:pic>
      <p:pic>
        <p:nvPicPr>
          <p:cNvPr id="3" name="Picture 2">
            <a:extLst>
              <a:ext uri="{FF2B5EF4-FFF2-40B4-BE49-F238E27FC236}">
                <a16:creationId xmlns:a16="http://schemas.microsoft.com/office/drawing/2014/main" id="{D45E34AF-2165-C94B-9136-10F6E19F1D42}"/>
              </a:ext>
            </a:extLst>
          </p:cNvPr>
          <p:cNvPicPr>
            <a:picLocks noChangeAspect="1"/>
          </p:cNvPicPr>
          <p:nvPr/>
        </p:nvPicPr>
        <p:blipFill>
          <a:blip r:embed="rId5"/>
          <a:stretch>
            <a:fillRect/>
          </a:stretch>
        </p:blipFill>
        <p:spPr>
          <a:xfrm>
            <a:off x="4535961" y="1681451"/>
            <a:ext cx="2900160" cy="1676963"/>
          </a:xfrm>
          <a:prstGeom prst="rect">
            <a:avLst/>
          </a:prstGeom>
        </p:spPr>
      </p:pic>
      <p:pic>
        <p:nvPicPr>
          <p:cNvPr id="5" name="Picture 4">
            <a:extLst>
              <a:ext uri="{FF2B5EF4-FFF2-40B4-BE49-F238E27FC236}">
                <a16:creationId xmlns:a16="http://schemas.microsoft.com/office/drawing/2014/main" id="{DE1BC341-D59F-174B-9DE0-7B59C451C954}"/>
              </a:ext>
            </a:extLst>
          </p:cNvPr>
          <p:cNvPicPr>
            <a:picLocks noChangeAspect="1"/>
          </p:cNvPicPr>
          <p:nvPr/>
        </p:nvPicPr>
        <p:blipFill rotWithShape="1">
          <a:blip r:embed="rId6"/>
          <a:srcRect l="11064"/>
          <a:stretch/>
        </p:blipFill>
        <p:spPr>
          <a:xfrm>
            <a:off x="8992865" y="1641032"/>
            <a:ext cx="1590149" cy="1787968"/>
          </a:xfrm>
          <a:prstGeom prst="rect">
            <a:avLst/>
          </a:prstGeom>
        </p:spPr>
      </p:pic>
      <p:sp>
        <p:nvSpPr>
          <p:cNvPr id="14" name="TextBox 13">
            <a:extLst>
              <a:ext uri="{FF2B5EF4-FFF2-40B4-BE49-F238E27FC236}">
                <a16:creationId xmlns:a16="http://schemas.microsoft.com/office/drawing/2014/main" id="{4F178834-77C8-AE4F-A8CA-F752A4E8259D}"/>
              </a:ext>
            </a:extLst>
          </p:cNvPr>
          <p:cNvSpPr txBox="1"/>
          <p:nvPr/>
        </p:nvSpPr>
        <p:spPr>
          <a:xfrm>
            <a:off x="-219918" y="3561786"/>
            <a:ext cx="4920352" cy="954107"/>
          </a:xfrm>
          <a:prstGeom prst="rect">
            <a:avLst/>
          </a:prstGeom>
          <a:noFill/>
        </p:spPr>
        <p:txBody>
          <a:bodyPr wrap="square" rtlCol="0">
            <a:spAutoFit/>
          </a:bodyPr>
          <a:lstStyle/>
          <a:p>
            <a:pPr algn="ctr"/>
            <a:r>
              <a:rPr lang="en-US" sz="2800" dirty="0">
                <a:solidFill>
                  <a:schemeClr val="accent2">
                    <a:lumMod val="60000"/>
                    <a:lumOff val="40000"/>
                  </a:schemeClr>
                </a:solidFill>
                <a:latin typeface="Times New Roman" panose="02020603050405020304" pitchFamily="18" charset="0"/>
                <a:ea typeface="Chewy" panose="02000000000000000000" pitchFamily="2" charset="0"/>
                <a:cs typeface="Times New Roman" panose="02020603050405020304" pitchFamily="18" charset="0"/>
              </a:rPr>
              <a:t>The credibility, character, authority of the speaker</a:t>
            </a:r>
          </a:p>
        </p:txBody>
      </p:sp>
      <p:sp>
        <p:nvSpPr>
          <p:cNvPr id="15" name="TextBox 14">
            <a:extLst>
              <a:ext uri="{FF2B5EF4-FFF2-40B4-BE49-F238E27FC236}">
                <a16:creationId xmlns:a16="http://schemas.microsoft.com/office/drawing/2014/main" id="{6AD0230D-78E7-B544-9BF3-740424D0AD8B}"/>
              </a:ext>
            </a:extLst>
          </p:cNvPr>
          <p:cNvSpPr txBox="1"/>
          <p:nvPr/>
        </p:nvSpPr>
        <p:spPr>
          <a:xfrm>
            <a:off x="4215532" y="3590426"/>
            <a:ext cx="3526141" cy="1384995"/>
          </a:xfrm>
          <a:prstGeom prst="rect">
            <a:avLst/>
          </a:prstGeom>
          <a:noFill/>
        </p:spPr>
        <p:txBody>
          <a:bodyPr wrap="square" rtlCol="0">
            <a:spAutoFit/>
          </a:bodyPr>
          <a:lstStyle/>
          <a:p>
            <a:pPr algn="ctr"/>
            <a:r>
              <a:rPr lang="en-US" sz="2800" dirty="0">
                <a:solidFill>
                  <a:schemeClr val="tx2"/>
                </a:solidFill>
                <a:latin typeface="Times New Roman" panose="02020603050405020304" pitchFamily="18" charset="0"/>
                <a:ea typeface="Chewy" panose="02000000000000000000" pitchFamily="2" charset="0"/>
                <a:cs typeface="Times New Roman" panose="02020603050405020304" pitchFamily="18" charset="0"/>
              </a:rPr>
              <a:t>Connecting with the audience in an emotional manner </a:t>
            </a:r>
          </a:p>
        </p:txBody>
      </p:sp>
      <p:sp>
        <p:nvSpPr>
          <p:cNvPr id="16" name="TextBox 15">
            <a:extLst>
              <a:ext uri="{FF2B5EF4-FFF2-40B4-BE49-F238E27FC236}">
                <a16:creationId xmlns:a16="http://schemas.microsoft.com/office/drawing/2014/main" id="{055110A9-D1A4-3342-BB24-A82EEEB5F069}"/>
              </a:ext>
            </a:extLst>
          </p:cNvPr>
          <p:cNvSpPr txBox="1"/>
          <p:nvPr/>
        </p:nvSpPr>
        <p:spPr>
          <a:xfrm>
            <a:off x="7826293" y="3598847"/>
            <a:ext cx="4184991" cy="1384995"/>
          </a:xfrm>
          <a:prstGeom prst="rect">
            <a:avLst/>
          </a:prstGeom>
          <a:noFill/>
        </p:spPr>
        <p:txBody>
          <a:bodyPr wrap="square" rtlCol="0">
            <a:spAutoFit/>
          </a:bodyPr>
          <a:lstStyle/>
          <a:p>
            <a:pPr lvl="0" algn="ctr"/>
            <a:r>
              <a:rPr lang="en-US" sz="2800" dirty="0">
                <a:solidFill>
                  <a:srgbClr val="002060"/>
                </a:solidFill>
                <a:latin typeface="Times New Roman" panose="02020603050405020304" pitchFamily="18" charset="0"/>
                <a:ea typeface="Chewy" panose="02000000000000000000" pitchFamily="2" charset="0"/>
                <a:cs typeface="Times New Roman" panose="02020603050405020304" pitchFamily="18" charset="0"/>
              </a:rPr>
              <a:t>Logic of the argument A </a:t>
            </a:r>
            <a:r>
              <a:rPr lang="en-US" sz="2800" dirty="0">
                <a:solidFill>
                  <a:srgbClr val="002060"/>
                </a:solidFill>
                <a:latin typeface="Times New Roman" panose="02020603050405020304" pitchFamily="18" charset="0"/>
                <a:ea typeface="Chewy" panose="02000000000000000000" pitchFamily="2" charset="0"/>
                <a:cs typeface="Times New Roman" panose="02020603050405020304" pitchFamily="18" charset="0"/>
                <a:sym typeface="Wingdings" pitchFamily="2" charset="2"/>
              </a:rPr>
              <a:t></a:t>
            </a:r>
            <a:r>
              <a:rPr lang="en-US" sz="2800" dirty="0">
                <a:solidFill>
                  <a:srgbClr val="002060"/>
                </a:solidFill>
                <a:latin typeface="Times New Roman" panose="02020603050405020304" pitchFamily="18" charset="0"/>
                <a:ea typeface="Chewy" panose="02000000000000000000" pitchFamily="2" charset="0"/>
                <a:cs typeface="Times New Roman" panose="02020603050405020304" pitchFamily="18" charset="0"/>
              </a:rPr>
              <a:t> B </a:t>
            </a:r>
            <a:r>
              <a:rPr lang="en-US" sz="2800" dirty="0">
                <a:solidFill>
                  <a:srgbClr val="002060"/>
                </a:solidFill>
                <a:latin typeface="Times New Roman" panose="02020603050405020304" pitchFamily="18" charset="0"/>
                <a:ea typeface="Chewy" panose="02000000000000000000" pitchFamily="2" charset="0"/>
                <a:cs typeface="Times New Roman" panose="02020603050405020304" pitchFamily="18" charset="0"/>
                <a:sym typeface="Wingdings" pitchFamily="2" charset="2"/>
              </a:rPr>
              <a:t></a:t>
            </a:r>
            <a:r>
              <a:rPr lang="en-US" sz="2800" dirty="0">
                <a:solidFill>
                  <a:srgbClr val="002060"/>
                </a:solidFill>
                <a:latin typeface="Times New Roman" panose="02020603050405020304" pitchFamily="18" charset="0"/>
                <a:ea typeface="Chewy" panose="02000000000000000000" pitchFamily="2" charset="0"/>
                <a:cs typeface="Times New Roman" panose="02020603050405020304" pitchFamily="18" charset="0"/>
              </a:rPr>
              <a:t> C</a:t>
            </a:r>
          </a:p>
          <a:p>
            <a:pPr lvl="0" algn="ctr"/>
            <a:r>
              <a:rPr lang="en-US" sz="2800" dirty="0">
                <a:solidFill>
                  <a:srgbClr val="002060"/>
                </a:solidFill>
                <a:latin typeface="Times New Roman" panose="02020603050405020304" pitchFamily="18" charset="0"/>
                <a:ea typeface="Chewy" panose="02000000000000000000" pitchFamily="2" charset="0"/>
                <a:cs typeface="Times New Roman" panose="02020603050405020304" pitchFamily="18" charset="0"/>
              </a:rPr>
              <a:t>Avoid hasty generalizations</a:t>
            </a:r>
          </a:p>
        </p:txBody>
      </p:sp>
      <p:sp>
        <p:nvSpPr>
          <p:cNvPr id="4" name="Rectangle 3">
            <a:extLst>
              <a:ext uri="{FF2B5EF4-FFF2-40B4-BE49-F238E27FC236}">
                <a16:creationId xmlns:a16="http://schemas.microsoft.com/office/drawing/2014/main" id="{941EEA75-691D-4046-8A96-D0A3129E449B}"/>
              </a:ext>
            </a:extLst>
          </p:cNvPr>
          <p:cNvSpPr/>
          <p:nvPr/>
        </p:nvSpPr>
        <p:spPr>
          <a:xfrm>
            <a:off x="42672" y="5730548"/>
            <a:ext cx="11909842" cy="830997"/>
          </a:xfrm>
          <a:prstGeom prst="rect">
            <a:avLst/>
          </a:prstGeom>
        </p:spPr>
        <p:txBody>
          <a:bodyPr wrap="square">
            <a:spAutoFit/>
          </a:bodyPr>
          <a:lstStyle/>
          <a:p>
            <a:r>
              <a:rPr lang="en-US" sz="2400" b="1" u="sng" dirty="0">
                <a:solidFill>
                  <a:schemeClr val="bg1"/>
                </a:solidFill>
                <a:latin typeface="Times New Roman" charset="0"/>
                <a:ea typeface="ＭＳ 明朝" charset="-128"/>
              </a:rPr>
              <a:t>Rhetorical Appeals:</a:t>
            </a:r>
            <a:r>
              <a:rPr lang="en-US" sz="2400" b="1" dirty="0">
                <a:solidFill>
                  <a:schemeClr val="bg1"/>
                </a:solidFill>
                <a:latin typeface="Times New Roman" charset="0"/>
                <a:ea typeface="ＭＳ 明朝" charset="-128"/>
              </a:rPr>
              <a:t> Using communication to modify the perspective of at least one other person. </a:t>
            </a:r>
          </a:p>
        </p:txBody>
      </p:sp>
      <p:pic>
        <p:nvPicPr>
          <p:cNvPr id="17" name="Picture 16" descr="IMG_6397.jpg">
            <a:extLst>
              <a:ext uri="{FF2B5EF4-FFF2-40B4-BE49-F238E27FC236}">
                <a16:creationId xmlns:a16="http://schemas.microsoft.com/office/drawing/2014/main" id="{846821F6-9BCC-6C40-8CE5-B7A9A72C368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00152" y="296455"/>
            <a:ext cx="3191416" cy="3515877"/>
          </a:xfrm>
          <a:prstGeom prst="rect">
            <a:avLst/>
          </a:prstGeom>
        </p:spPr>
      </p:pic>
      <p:pic>
        <p:nvPicPr>
          <p:cNvPr id="18" name="Picture 6" descr="Image result for blank book cover&quot;">
            <a:extLst>
              <a:ext uri="{FF2B5EF4-FFF2-40B4-BE49-F238E27FC236}">
                <a16:creationId xmlns:a16="http://schemas.microsoft.com/office/drawing/2014/main" id="{ABDAA93E-2FC0-9047-A63A-C78F2AE092C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261" t="6752" r="18223" b="14093"/>
          <a:stretch/>
        </p:blipFill>
        <p:spPr bwMode="auto">
          <a:xfrm>
            <a:off x="4718620" y="3431058"/>
            <a:ext cx="2574045" cy="325771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81E2913D-324A-B84F-A10D-6D75194043F1}"/>
              </a:ext>
            </a:extLst>
          </p:cNvPr>
          <p:cNvSpPr txBox="1"/>
          <p:nvPr/>
        </p:nvSpPr>
        <p:spPr>
          <a:xfrm>
            <a:off x="4818071" y="3616544"/>
            <a:ext cx="2357791" cy="1938992"/>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Astrophysics for Experts </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Jeff Dories, PhD</a:t>
            </a:r>
          </a:p>
        </p:txBody>
      </p:sp>
    </p:spTree>
    <p:extLst>
      <p:ext uri="{BB962C8B-B14F-4D97-AF65-F5344CB8AC3E}">
        <p14:creationId xmlns:p14="http://schemas.microsoft.com/office/powerpoint/2010/main" val="68323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1"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nodeType="clickEffect">
                                  <p:stCondLst>
                                    <p:cond delay="0"/>
                                  </p:stCondLst>
                                  <p:childTnLst>
                                    <p:anim calcmode="lin" valueType="num">
                                      <p:cBhvr additive="base">
                                        <p:cTn id="48" dur="500"/>
                                        <p:tgtEl>
                                          <p:spTgt spid="17"/>
                                        </p:tgtEl>
                                        <p:attrNameLst>
                                          <p:attrName>ppt_x</p:attrName>
                                        </p:attrNameLst>
                                      </p:cBhvr>
                                      <p:tavLst>
                                        <p:tav tm="0">
                                          <p:val>
                                            <p:strVal val="ppt_x"/>
                                          </p:val>
                                        </p:tav>
                                        <p:tav tm="100000">
                                          <p:val>
                                            <p:strVal val="ppt_x"/>
                                          </p:val>
                                        </p:tav>
                                      </p:tavLst>
                                    </p:anim>
                                    <p:anim calcmode="lin" valueType="num">
                                      <p:cBhvr additive="base">
                                        <p:cTn id="49" dur="500"/>
                                        <p:tgtEl>
                                          <p:spTgt spid="17"/>
                                        </p:tgtEl>
                                        <p:attrNameLst>
                                          <p:attrName>ppt_y</p:attrName>
                                        </p:attrNameLst>
                                      </p:cBhvr>
                                      <p:tavLst>
                                        <p:tav tm="0">
                                          <p:val>
                                            <p:strVal val="ppt_y"/>
                                          </p:val>
                                        </p:tav>
                                        <p:tav tm="100000">
                                          <p:val>
                                            <p:strVal val="1+ppt_h/2"/>
                                          </p:val>
                                        </p:tav>
                                      </p:tavLst>
                                    </p:anim>
                                    <p:set>
                                      <p:cBhvr>
                                        <p:cTn id="50" dur="1" fill="hold">
                                          <p:stCondLst>
                                            <p:cond delay="499"/>
                                          </p:stCondLst>
                                        </p:cTn>
                                        <p:tgtEl>
                                          <p:spTgt spid="17"/>
                                        </p:tgtEl>
                                        <p:attrNameLst>
                                          <p:attrName>style.visibility</p:attrName>
                                        </p:attrNameLst>
                                      </p:cBhvr>
                                      <p:to>
                                        <p:strVal val="hidden"/>
                                      </p:to>
                                    </p:set>
                                  </p:childTnLst>
                                </p:cTn>
                              </p:par>
                              <p:par>
                                <p:cTn id="51" presetID="2" presetClass="exit" presetSubtype="4" fill="hold" grpId="1" nodeType="withEffect">
                                  <p:stCondLst>
                                    <p:cond delay="0"/>
                                  </p:stCondLst>
                                  <p:childTnLst>
                                    <p:anim calcmode="lin" valueType="num">
                                      <p:cBhvr additive="base">
                                        <p:cTn id="52" dur="500"/>
                                        <p:tgtEl>
                                          <p:spTgt spid="19"/>
                                        </p:tgtEl>
                                        <p:attrNameLst>
                                          <p:attrName>ppt_x</p:attrName>
                                        </p:attrNameLst>
                                      </p:cBhvr>
                                      <p:tavLst>
                                        <p:tav tm="0">
                                          <p:val>
                                            <p:strVal val="ppt_x"/>
                                          </p:val>
                                        </p:tav>
                                        <p:tav tm="100000">
                                          <p:val>
                                            <p:strVal val="ppt_x"/>
                                          </p:val>
                                        </p:tav>
                                      </p:tavLst>
                                    </p:anim>
                                    <p:anim calcmode="lin" valueType="num">
                                      <p:cBhvr additive="base">
                                        <p:cTn id="53" dur="500"/>
                                        <p:tgtEl>
                                          <p:spTgt spid="19"/>
                                        </p:tgtEl>
                                        <p:attrNameLst>
                                          <p:attrName>ppt_y</p:attrName>
                                        </p:attrNameLst>
                                      </p:cBhvr>
                                      <p:tavLst>
                                        <p:tav tm="0">
                                          <p:val>
                                            <p:strVal val="ppt_y"/>
                                          </p:val>
                                        </p:tav>
                                        <p:tav tm="100000">
                                          <p:val>
                                            <p:strVal val="1+ppt_h/2"/>
                                          </p:val>
                                        </p:tav>
                                      </p:tavLst>
                                    </p:anim>
                                    <p:set>
                                      <p:cBhvr>
                                        <p:cTn id="54" dur="1" fill="hold">
                                          <p:stCondLst>
                                            <p:cond delay="499"/>
                                          </p:stCondLst>
                                        </p:cTn>
                                        <p:tgtEl>
                                          <p:spTgt spid="19"/>
                                        </p:tgtEl>
                                        <p:attrNameLst>
                                          <p:attrName>style.visibility</p:attrName>
                                        </p:attrNameLst>
                                      </p:cBhvr>
                                      <p:to>
                                        <p:strVal val="hidden"/>
                                      </p:to>
                                    </p:set>
                                  </p:childTnLst>
                                </p:cTn>
                              </p:par>
                              <p:par>
                                <p:cTn id="55" presetID="2" presetClass="exit" presetSubtype="4" fill="hold" nodeType="withEffect">
                                  <p:stCondLst>
                                    <p:cond delay="0"/>
                                  </p:stCondLst>
                                  <p:childTnLst>
                                    <p:anim calcmode="lin" valueType="num">
                                      <p:cBhvr additive="base">
                                        <p:cTn id="56" dur="500"/>
                                        <p:tgtEl>
                                          <p:spTgt spid="18"/>
                                        </p:tgtEl>
                                        <p:attrNameLst>
                                          <p:attrName>ppt_x</p:attrName>
                                        </p:attrNameLst>
                                      </p:cBhvr>
                                      <p:tavLst>
                                        <p:tav tm="0">
                                          <p:val>
                                            <p:strVal val="ppt_x"/>
                                          </p:val>
                                        </p:tav>
                                        <p:tav tm="100000">
                                          <p:val>
                                            <p:strVal val="ppt_x"/>
                                          </p:val>
                                        </p:tav>
                                      </p:tavLst>
                                    </p:anim>
                                    <p:anim calcmode="lin" valueType="num">
                                      <p:cBhvr additive="base">
                                        <p:cTn id="57" dur="500"/>
                                        <p:tgtEl>
                                          <p:spTgt spid="18"/>
                                        </p:tgtEl>
                                        <p:attrNameLst>
                                          <p:attrName>ppt_y</p:attrName>
                                        </p:attrNameLst>
                                      </p:cBhvr>
                                      <p:tavLst>
                                        <p:tav tm="0">
                                          <p:val>
                                            <p:strVal val="ppt_y"/>
                                          </p:val>
                                        </p:tav>
                                        <p:tav tm="100000">
                                          <p:val>
                                            <p:strVal val="1+ppt_h/2"/>
                                          </p:val>
                                        </p:tav>
                                      </p:tavLst>
                                    </p:anim>
                                    <p:set>
                                      <p:cBhvr>
                                        <p:cTn id="58" dur="1" fill="hold">
                                          <p:stCondLst>
                                            <p:cond delay="499"/>
                                          </p:stCondLst>
                                        </p:cTn>
                                        <p:tgtEl>
                                          <p:spTgt spid="1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500" fill="hold"/>
                                        <p:tgtEl>
                                          <p:spTgt spid="3"/>
                                        </p:tgtEl>
                                        <p:attrNameLst>
                                          <p:attrName>ppt_x</p:attrName>
                                        </p:attrNameLst>
                                      </p:cBhvr>
                                      <p:tavLst>
                                        <p:tav tm="0">
                                          <p:val>
                                            <p:strVal val="#ppt_x"/>
                                          </p:val>
                                        </p:tav>
                                        <p:tav tm="100000">
                                          <p:val>
                                            <p:strVal val="#ppt_x"/>
                                          </p:val>
                                        </p:tav>
                                      </p:tavLst>
                                    </p:anim>
                                    <p:anim calcmode="lin" valueType="num">
                                      <p:cBhvr additive="base">
                                        <p:cTn id="6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1"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ppt_x"/>
                                          </p:val>
                                        </p:tav>
                                        <p:tav tm="100000">
                                          <p:val>
                                            <p:strVal val="#ppt_x"/>
                                          </p:val>
                                        </p:tav>
                                      </p:tavLst>
                                    </p:anim>
                                    <p:anim calcmode="lin" valueType="num">
                                      <p:cBhvr additive="base">
                                        <p:cTn id="7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1" nodeType="click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additive="base">
                                        <p:cTn id="79" dur="500" fill="hold"/>
                                        <p:tgtEl>
                                          <p:spTgt spid="16"/>
                                        </p:tgtEl>
                                        <p:attrNameLst>
                                          <p:attrName>ppt_x</p:attrName>
                                        </p:attrNameLst>
                                      </p:cBhvr>
                                      <p:tavLst>
                                        <p:tav tm="0">
                                          <p:val>
                                            <p:strVal val="#ppt_x"/>
                                          </p:val>
                                        </p:tav>
                                        <p:tav tm="100000">
                                          <p:val>
                                            <p:strVal val="#ppt_x"/>
                                          </p:val>
                                        </p:tav>
                                      </p:tavLst>
                                    </p:anim>
                                    <p:anim calcmode="lin" valueType="num">
                                      <p:cBhvr additive="base">
                                        <p:cTn id="80" dur="500" fill="hold"/>
                                        <p:tgtEl>
                                          <p:spTgt spid="1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additive="base">
                                        <p:cTn id="83" dur="500" fill="hold"/>
                                        <p:tgtEl>
                                          <p:spTgt spid="9"/>
                                        </p:tgtEl>
                                        <p:attrNameLst>
                                          <p:attrName>ppt_x</p:attrName>
                                        </p:attrNameLst>
                                      </p:cBhvr>
                                      <p:tavLst>
                                        <p:tav tm="0">
                                          <p:val>
                                            <p:strVal val="#ppt_x"/>
                                          </p:val>
                                        </p:tav>
                                        <p:tav tm="100000">
                                          <p:val>
                                            <p:strVal val="#ppt_x"/>
                                          </p:val>
                                        </p:tav>
                                      </p:tavLst>
                                    </p:anim>
                                    <p:anim calcmode="lin" valueType="num">
                                      <p:cBhvr additive="base">
                                        <p:cTn id="84" dur="500" fill="hold"/>
                                        <p:tgtEl>
                                          <p:spTgt spid="9"/>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additive="base">
                                        <p:cTn id="87" dur="500" fill="hold"/>
                                        <p:tgtEl>
                                          <p:spTgt spid="5"/>
                                        </p:tgtEl>
                                        <p:attrNameLst>
                                          <p:attrName>ppt_x</p:attrName>
                                        </p:attrNameLst>
                                      </p:cBhvr>
                                      <p:tavLst>
                                        <p:tav tm="0">
                                          <p:val>
                                            <p:strVal val="#ppt_x"/>
                                          </p:val>
                                        </p:tav>
                                        <p:tav tm="100000">
                                          <p:val>
                                            <p:strVal val="#ppt_x"/>
                                          </p:val>
                                        </p:tav>
                                      </p:tavLst>
                                    </p:anim>
                                    <p:anim calcmode="lin" valueType="num">
                                      <p:cBhvr additive="base">
                                        <p:cTn id="8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1"/>
      <p:bldP spid="9" grpId="0"/>
      <p:bldP spid="2" grpId="0"/>
      <p:bldP spid="14" grpId="1"/>
      <p:bldP spid="15" grpId="1"/>
      <p:bldP spid="16" grpId="1"/>
      <p:bldP spid="4" grpId="0"/>
      <p:bldP spid="19" grpId="0"/>
      <p:bldP spid="19"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85000"/>
              </a:schemeClr>
            </a:gs>
          </a:gsLst>
          <a:lin ang="0" scaled="0"/>
        </a:gradFill>
        <a:effectLst/>
      </p:bgPr>
    </p:bg>
    <p:spTree>
      <p:nvGrpSpPr>
        <p:cNvPr id="1" name=""/>
        <p:cNvGrpSpPr/>
        <p:nvPr/>
      </p:nvGrpSpPr>
      <p:grpSpPr>
        <a:xfrm>
          <a:off x="0" y="0"/>
          <a:ext cx="0" cy="0"/>
          <a:chOff x="0" y="0"/>
          <a:chExt cx="0" cy="0"/>
        </a:xfrm>
      </p:grpSpPr>
      <p:pic>
        <p:nvPicPr>
          <p:cNvPr id="13" name="Dark Wood Floo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238750"/>
            <a:ext cx="12192000" cy="1619250"/>
          </a:xfrm>
          <a:prstGeom prst="rect">
            <a:avLst/>
          </a:prstGeom>
        </p:spPr>
      </p:pic>
      <p:pic>
        <p:nvPicPr>
          <p:cNvPr id="12" name="backgroun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184"/>
            <a:ext cx="12192001" cy="5232400"/>
          </a:xfrm>
          <a:prstGeom prst="rect">
            <a:avLst/>
          </a:prstGeom>
        </p:spPr>
      </p:pic>
      <p:pic>
        <p:nvPicPr>
          <p:cNvPr id="31" name="lightbeam"/>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5008" y="640714"/>
            <a:ext cx="2345319" cy="3564922"/>
          </a:xfrm>
          <a:prstGeom prst="rect">
            <a:avLst/>
          </a:prstGeom>
        </p:spPr>
      </p:pic>
      <p:pic>
        <p:nvPicPr>
          <p:cNvPr id="32" name="lightbea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5680" y="650239"/>
            <a:ext cx="2345319" cy="3564922"/>
          </a:xfrm>
          <a:prstGeom prst="rect">
            <a:avLst/>
          </a:prstGeom>
        </p:spPr>
      </p:pic>
      <p:pic>
        <p:nvPicPr>
          <p:cNvPr id="33" name="lightbea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0708" y="653441"/>
            <a:ext cx="2345319" cy="3564922"/>
          </a:xfrm>
          <a:prstGeom prst="rect">
            <a:avLst/>
          </a:prstGeom>
        </p:spPr>
      </p:pic>
      <p:pic>
        <p:nvPicPr>
          <p:cNvPr id="34" name="light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37" name="Rectangle 36"/>
          <p:cNvSpPr/>
          <p:nvPr/>
        </p:nvSpPr>
        <p:spPr>
          <a:xfrm>
            <a:off x="492590" y="1208868"/>
            <a:ext cx="11206820" cy="4194858"/>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55821" y="1244194"/>
            <a:ext cx="5446317" cy="1938992"/>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Socrates is human. </a:t>
            </a:r>
          </a:p>
          <a:p>
            <a:r>
              <a:rPr lang="en-US" sz="3000" dirty="0">
                <a:latin typeface="Times New Roman" panose="02020603050405020304" pitchFamily="18" charset="0"/>
                <a:cs typeface="Times New Roman" panose="02020603050405020304" pitchFamily="18" charset="0"/>
              </a:rPr>
              <a:t>Humans are mortal. </a:t>
            </a:r>
          </a:p>
          <a:p>
            <a:r>
              <a:rPr lang="en-US" sz="3000" dirty="0">
                <a:latin typeface="Times New Roman" panose="02020603050405020304" pitchFamily="18" charset="0"/>
                <a:cs typeface="Times New Roman" panose="02020603050405020304" pitchFamily="18" charset="0"/>
              </a:rPr>
              <a:t>Therefore, Socrates is mortal.</a:t>
            </a:r>
          </a:p>
          <a:p>
            <a:r>
              <a:rPr lang="en-US" sz="3000" dirty="0">
                <a:latin typeface="Times New Roman" panose="02020603050405020304" pitchFamily="18" charset="0"/>
                <a:cs typeface="Times New Roman" panose="02020603050405020304" pitchFamily="18" charset="0"/>
              </a:rPr>
              <a:t>(A </a:t>
            </a:r>
            <a:r>
              <a:rPr lang="en-US" sz="3000" dirty="0">
                <a:latin typeface="Times New Roman" panose="02020603050405020304" pitchFamily="18" charset="0"/>
                <a:cs typeface="Times New Roman" panose="02020603050405020304" pitchFamily="18" charset="0"/>
                <a:sym typeface="Wingdings" pitchFamily="2" charset="2"/>
              </a:rPr>
              <a:t>+ B = C</a:t>
            </a:r>
            <a:r>
              <a:rPr lang="en-US" sz="3000"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6B99A3F-2AD0-6541-B439-CDE0CFBA0F05}"/>
                  </a:ext>
                </a:extLst>
              </p:cNvPr>
              <p:cNvSpPr txBox="1"/>
              <p:nvPr/>
            </p:nvSpPr>
            <p:spPr>
              <a:xfrm>
                <a:off x="5826369" y="1229537"/>
                <a:ext cx="5761371" cy="2431435"/>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Cats are the best pets. </a:t>
                </a:r>
              </a:p>
              <a:p>
                <a:r>
                  <a:rPr lang="en-US" sz="3000" dirty="0">
                    <a:latin typeface="Times New Roman" panose="02020603050405020304" pitchFamily="18" charset="0"/>
                    <a:cs typeface="Times New Roman" panose="02020603050405020304" pitchFamily="18" charset="0"/>
                  </a:rPr>
                  <a:t>Cats and humans are independent. </a:t>
                </a:r>
              </a:p>
              <a:p>
                <a:r>
                  <a:rPr lang="en-US" sz="3000" dirty="0">
                    <a:latin typeface="Times New Roman" panose="02020603050405020304" pitchFamily="18" charset="0"/>
                    <a:cs typeface="Times New Roman" panose="02020603050405020304" pitchFamily="18" charset="0"/>
                  </a:rPr>
                  <a:t>Therefore, cats are human.</a:t>
                </a:r>
              </a:p>
              <a:p>
                <a:r>
                  <a:rPr lang="en-US" sz="3000" dirty="0">
                    <a:latin typeface="Times New Roman" panose="02020603050405020304" pitchFamily="18" charset="0"/>
                    <a:cs typeface="Times New Roman" panose="02020603050405020304" pitchFamily="18" charset="0"/>
                  </a:rPr>
                  <a:t>(A + B </a:t>
                </a:r>
                <a14:m>
                  <m:oMath xmlns:m="http://schemas.openxmlformats.org/officeDocument/2006/math">
                    <m:r>
                      <a:rPr lang="en-US" sz="3000" i="1">
                        <a:latin typeface="Cambria Math" panose="02040503050406030204" pitchFamily="18" charset="0"/>
                      </a:rPr>
                      <m:t>≠</m:t>
                    </m:r>
                  </m:oMath>
                </a14:m>
                <a:r>
                  <a:rPr lang="en-US" sz="3000" dirty="0">
                    <a:latin typeface="Times New Roman" panose="02020603050405020304" pitchFamily="18" charset="0"/>
                    <a:cs typeface="Times New Roman" panose="02020603050405020304" pitchFamily="18" charset="0"/>
                  </a:rPr>
                  <a:t> C)</a:t>
                </a:r>
              </a:p>
              <a:p>
                <a:endParaRPr lang="en-US" sz="3200" dirty="0">
                  <a:latin typeface="Times New Roman" panose="02020603050405020304" pitchFamily="18" charset="0"/>
                  <a:cs typeface="Times New Roman" panose="02020603050405020304" pitchFamily="18" charset="0"/>
                </a:endParaRPr>
              </a:p>
            </p:txBody>
          </p:sp>
        </mc:Choice>
        <mc:Fallback xmlns="">
          <p:sp>
            <p:nvSpPr>
              <p:cNvPr id="15" name="TextBox 14">
                <a:extLst>
                  <a:ext uri="{FF2B5EF4-FFF2-40B4-BE49-F238E27FC236}">
                    <a16:creationId xmlns:a16="http://schemas.microsoft.com/office/drawing/2014/main" id="{26B99A3F-2AD0-6541-B439-CDE0CFBA0F05}"/>
                  </a:ext>
                </a:extLst>
              </p:cNvPr>
              <p:cNvSpPr txBox="1">
                <a:spLocks noRot="1" noChangeAspect="1" noMove="1" noResize="1" noEditPoints="1" noAdjustHandles="1" noChangeArrowheads="1" noChangeShapeType="1" noTextEdit="1"/>
              </p:cNvSpPr>
              <p:nvPr/>
            </p:nvSpPr>
            <p:spPr>
              <a:xfrm>
                <a:off x="5826369" y="1229537"/>
                <a:ext cx="5761371" cy="2431435"/>
              </a:xfrm>
              <a:prstGeom prst="rect">
                <a:avLst/>
              </a:prstGeom>
              <a:blipFill>
                <a:blip r:embed="rId7"/>
                <a:stretch>
                  <a:fillRect l="-2423" t="-2604"/>
                </a:stretch>
              </a:blipFill>
            </p:spPr>
            <p:txBody>
              <a:bodyPr/>
              <a:lstStyle/>
              <a:p>
                <a:r>
                  <a:rPr lang="en-US">
                    <a:noFill/>
                  </a:rPr>
                  <a:t> </a:t>
                </a:r>
              </a:p>
            </p:txBody>
          </p:sp>
        </mc:Fallback>
      </mc:AlternateContent>
      <p:pic>
        <p:nvPicPr>
          <p:cNvPr id="5" name="Picture 4" descr="A picture containing drawing&#10;&#10;Description automatically generated">
            <a:extLst>
              <a:ext uri="{FF2B5EF4-FFF2-40B4-BE49-F238E27FC236}">
                <a16:creationId xmlns:a16="http://schemas.microsoft.com/office/drawing/2014/main" id="{14A45A0E-7EA3-434F-8F40-C2C8591BA3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65369" y="434628"/>
            <a:ext cx="4021252" cy="4021252"/>
          </a:xfrm>
          <a:prstGeom prst="rect">
            <a:avLst/>
          </a:prstGeom>
        </p:spPr>
      </p:pic>
    </p:spTree>
    <p:extLst>
      <p:ext uri="{BB962C8B-B14F-4D97-AF65-F5344CB8AC3E}">
        <p14:creationId xmlns:p14="http://schemas.microsoft.com/office/powerpoint/2010/main" val="71572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rgbClr val="76777C"/>
            </a:gs>
            <a:gs pos="0">
              <a:srgbClr val="66676C"/>
            </a:gs>
          </a:gsLst>
          <a:lin ang="5400000" scaled="0"/>
        </a:gra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86264" cy="1618488"/>
          </a:xfrm>
          <a:prstGeom prst="rect">
            <a:avLst/>
          </a:prstGeom>
        </p:spPr>
      </p:pic>
      <p:pic>
        <p:nvPicPr>
          <p:cNvPr id="34" name="light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pic>
        <p:nvPicPr>
          <p:cNvPr id="3076" name="Picture 4" descr="Image result for 9 out of 10 dentists&quot;">
            <a:extLst>
              <a:ext uri="{FF2B5EF4-FFF2-40B4-BE49-F238E27FC236}">
                <a16:creationId xmlns:a16="http://schemas.microsoft.com/office/drawing/2014/main" id="{2CFFADBC-1CBE-D644-BFA9-D3E6DB2777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323" y="1233681"/>
            <a:ext cx="6584039" cy="351587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IMG_6397.jpg">
            <a:extLst>
              <a:ext uri="{FF2B5EF4-FFF2-40B4-BE49-F238E27FC236}">
                <a16:creationId xmlns:a16="http://schemas.microsoft.com/office/drawing/2014/main" id="{0C56C48E-9545-6F48-B958-90BF9DA1A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91976" y="304767"/>
            <a:ext cx="3191416" cy="3515877"/>
          </a:xfrm>
          <a:prstGeom prst="rect">
            <a:avLst/>
          </a:prstGeom>
        </p:spPr>
      </p:pic>
      <p:pic>
        <p:nvPicPr>
          <p:cNvPr id="3078" name="Picture 6" descr="Image result for blank book cover&quot;">
            <a:extLst>
              <a:ext uri="{FF2B5EF4-FFF2-40B4-BE49-F238E27FC236}">
                <a16:creationId xmlns:a16="http://schemas.microsoft.com/office/drawing/2014/main" id="{E1AE175F-1A81-864D-9454-A2E6EE37264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261" t="6752" r="18223" b="14093"/>
          <a:stretch/>
        </p:blipFill>
        <p:spPr bwMode="auto">
          <a:xfrm>
            <a:off x="8110444" y="3439370"/>
            <a:ext cx="2574045" cy="32577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C5C56F3-D62C-FB42-B076-EDFB3C9B603B}"/>
              </a:ext>
            </a:extLst>
          </p:cNvPr>
          <p:cNvSpPr txBox="1"/>
          <p:nvPr/>
        </p:nvSpPr>
        <p:spPr>
          <a:xfrm>
            <a:off x="8209895" y="3624856"/>
            <a:ext cx="2357791" cy="1938992"/>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Astrophysics for Experts </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Jeff Dories, PhD</a:t>
            </a:r>
          </a:p>
        </p:txBody>
      </p:sp>
    </p:spTree>
    <p:extLst>
      <p:ext uri="{BB962C8B-B14F-4D97-AF65-F5344CB8AC3E}">
        <p14:creationId xmlns:p14="http://schemas.microsoft.com/office/powerpoint/2010/main" val="3534092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00">
              <a:srgbClr val="76777C"/>
            </a:gs>
            <a:gs pos="0">
              <a:srgbClr val="66676C"/>
            </a:gs>
          </a:gsLst>
          <a:lin ang="5400000" scaled="0"/>
        </a:gra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1" cy="161925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1752600"/>
          </a:xfrm>
          <a:prstGeom prst="rect">
            <a:avLst/>
          </a:prstGeom>
        </p:spPr>
      </p:pic>
      <p:pic>
        <p:nvPicPr>
          <p:cNvPr id="34" name="light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16" name="Rectangle 15"/>
          <p:cNvSpPr/>
          <p:nvPr/>
        </p:nvSpPr>
        <p:spPr>
          <a:xfrm>
            <a:off x="1564169" y="1084695"/>
            <a:ext cx="9183685" cy="4305670"/>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026" name="Picture 2" descr="Image result for Superman got milk">
            <a:extLst>
              <a:ext uri="{FF2B5EF4-FFF2-40B4-BE49-F238E27FC236}">
                <a16:creationId xmlns:a16="http://schemas.microsoft.com/office/drawing/2014/main" id="{AF7516CF-4875-C644-AFAF-4A4548F2A8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382" y="151706"/>
            <a:ext cx="4940300" cy="635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80DA043-81B0-8843-B49A-87F5838BDB44}"/>
              </a:ext>
            </a:extLst>
          </p:cNvPr>
          <p:cNvSpPr txBox="1"/>
          <p:nvPr/>
        </p:nvSpPr>
        <p:spPr>
          <a:xfrm>
            <a:off x="5773554" y="1278683"/>
            <a:ext cx="4805354" cy="1938992"/>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“Super: That’s how milk makes </a:t>
            </a:r>
          </a:p>
          <a:p>
            <a:r>
              <a:rPr lang="en-US" sz="2400" b="1" dirty="0">
                <a:latin typeface="Times New Roman" panose="02020603050405020304" pitchFamily="18" charset="0"/>
                <a:cs typeface="Times New Roman" panose="02020603050405020304" pitchFamily="18" charset="0"/>
              </a:rPr>
              <a:t>you feel. The calcium helps bones </a:t>
            </a:r>
          </a:p>
          <a:p>
            <a:r>
              <a:rPr lang="en-US" sz="2400" b="1" dirty="0">
                <a:latin typeface="Times New Roman" panose="02020603050405020304" pitchFamily="18" charset="0"/>
                <a:cs typeface="Times New Roman" panose="02020603050405020304" pitchFamily="18" charset="0"/>
              </a:rPr>
              <a:t>grow strong, so even if you’re not </a:t>
            </a:r>
          </a:p>
          <a:p>
            <a:r>
              <a:rPr lang="en-US" sz="2400" b="1" dirty="0">
                <a:latin typeface="Times New Roman" panose="02020603050405020304" pitchFamily="18" charset="0"/>
                <a:cs typeface="Times New Roman" panose="02020603050405020304" pitchFamily="18" charset="0"/>
              </a:rPr>
              <a:t>from Krypton, you can have bones </a:t>
            </a:r>
          </a:p>
          <a:p>
            <a:r>
              <a:rPr lang="en-US" sz="2400" b="1" dirty="0">
                <a:latin typeface="Times New Roman" panose="02020603050405020304" pitchFamily="18" charset="0"/>
                <a:cs typeface="Times New Roman" panose="02020603050405020304" pitchFamily="18" charset="0"/>
              </a:rPr>
              <a:t>of steel.</a:t>
            </a:r>
            <a:endParaRPr lang="en-US" dirty="0"/>
          </a:p>
        </p:txBody>
      </p:sp>
      <p:pic>
        <p:nvPicPr>
          <p:cNvPr id="13" name="Picture 2" descr="Do NOT Drink and Drive">
            <a:extLst>
              <a:ext uri="{FF2B5EF4-FFF2-40B4-BE49-F238E27FC236}">
                <a16:creationId xmlns:a16="http://schemas.microsoft.com/office/drawing/2014/main" id="{3FF54A24-DC97-2144-A7CB-D6515C861E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0863" y="1058626"/>
            <a:ext cx="5799064" cy="4318098"/>
          </a:xfrm>
          <a:prstGeom prst="rect">
            <a:avLst/>
          </a:prstGeom>
          <a:ln w="9525">
            <a:solidFill>
              <a:srgbClr val="000000"/>
            </a:solid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503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0">
              <a:srgbClr val="76777C"/>
            </a:gs>
            <a:gs pos="0">
              <a:srgbClr val="66676C"/>
            </a:gs>
          </a:gsLst>
          <a:lin ang="5400000" scaled="0"/>
        </a:gra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1" cy="1619250"/>
          </a:xfrm>
          <a:prstGeom prst="rect">
            <a:avLst/>
          </a:prstGeom>
        </p:spPr>
      </p:pic>
      <p:pic>
        <p:nvPicPr>
          <p:cNvPr id="34" name="light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pic>
        <p:nvPicPr>
          <p:cNvPr id="2050" name="Picture 2" descr="Image result for logos appeal examples&quot;">
            <a:extLst>
              <a:ext uri="{FF2B5EF4-FFF2-40B4-BE49-F238E27FC236}">
                <a16:creationId xmlns:a16="http://schemas.microsoft.com/office/drawing/2014/main" id="{02F4B56C-0E1F-524B-BB55-211925EE6F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148" r="10631"/>
          <a:stretch/>
        </p:blipFill>
        <p:spPr bwMode="auto">
          <a:xfrm>
            <a:off x="186666" y="345413"/>
            <a:ext cx="5730754" cy="29173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logos appeal examples&quot;">
            <a:extLst>
              <a:ext uri="{FF2B5EF4-FFF2-40B4-BE49-F238E27FC236}">
                <a16:creationId xmlns:a16="http://schemas.microsoft.com/office/drawing/2014/main" id="{AEDB465C-0095-DB4C-9D3C-8D5373D7A92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9501"/>
          <a:stretch/>
        </p:blipFill>
        <p:spPr bwMode="auto">
          <a:xfrm>
            <a:off x="6080552" y="345412"/>
            <a:ext cx="5730754" cy="29173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26D6314-6192-3B47-A1AA-1B3964DEB1E9}"/>
              </a:ext>
            </a:extLst>
          </p:cNvPr>
          <p:cNvPicPr>
            <a:picLocks noChangeAspect="1"/>
          </p:cNvPicPr>
          <p:nvPr/>
        </p:nvPicPr>
        <p:blipFill rotWithShape="1">
          <a:blip r:embed="rId7"/>
          <a:srcRect t="5821" b="8286"/>
          <a:stretch/>
        </p:blipFill>
        <p:spPr>
          <a:xfrm>
            <a:off x="2905552" y="3537271"/>
            <a:ext cx="6350000" cy="2727081"/>
          </a:xfrm>
          <a:prstGeom prst="rect">
            <a:avLst/>
          </a:prstGeom>
        </p:spPr>
      </p:pic>
    </p:spTree>
    <p:extLst>
      <p:ext uri="{BB962C8B-B14F-4D97-AF65-F5344CB8AC3E}">
        <p14:creationId xmlns:p14="http://schemas.microsoft.com/office/powerpoint/2010/main" val="2689493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85000"/>
              </a:schemeClr>
            </a:gs>
          </a:gsLst>
          <a:lin ang="0" scaled="0"/>
        </a:gradFill>
        <a:effectLst/>
      </p:bgPr>
    </p:bg>
    <p:spTree>
      <p:nvGrpSpPr>
        <p:cNvPr id="1" name=""/>
        <p:cNvGrpSpPr/>
        <p:nvPr/>
      </p:nvGrpSpPr>
      <p:grpSpPr>
        <a:xfrm>
          <a:off x="0" y="0"/>
          <a:ext cx="0" cy="0"/>
          <a:chOff x="0" y="0"/>
          <a:chExt cx="0" cy="0"/>
        </a:xfrm>
      </p:grpSpPr>
      <p:pic>
        <p:nvPicPr>
          <p:cNvPr id="13" name="Dark Wood Floo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238750"/>
            <a:ext cx="12192000" cy="1619250"/>
          </a:xfrm>
          <a:prstGeom prst="rect">
            <a:avLst/>
          </a:prstGeom>
        </p:spPr>
      </p:pic>
      <p:pic>
        <p:nvPicPr>
          <p:cNvPr id="12" name="backgroun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184"/>
            <a:ext cx="12192001" cy="523240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0"/>
            <a:ext cx="12192002" cy="1752600"/>
          </a:xfrm>
          <a:prstGeom prst="rect">
            <a:avLst/>
          </a:prstGeom>
        </p:spPr>
      </p:pic>
      <p:pic>
        <p:nvPicPr>
          <p:cNvPr id="31" name="lightbea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5008" y="640714"/>
            <a:ext cx="2345319" cy="3564922"/>
          </a:xfrm>
          <a:prstGeom prst="rect">
            <a:avLst/>
          </a:prstGeom>
        </p:spPr>
      </p:pic>
      <p:pic>
        <p:nvPicPr>
          <p:cNvPr id="32" name="lightbeam"/>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680" y="650239"/>
            <a:ext cx="2345319" cy="3564922"/>
          </a:xfrm>
          <a:prstGeom prst="rect">
            <a:avLst/>
          </a:prstGeom>
        </p:spPr>
      </p:pic>
      <p:pic>
        <p:nvPicPr>
          <p:cNvPr id="33" name="lightbeam"/>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0708" y="653441"/>
            <a:ext cx="2345319" cy="3564922"/>
          </a:xfrm>
          <a:prstGeom prst="rect">
            <a:avLst/>
          </a:prstGeom>
        </p:spPr>
      </p:pic>
      <p:pic>
        <p:nvPicPr>
          <p:cNvPr id="34" name="light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37" name="Rectangle 36"/>
          <p:cNvSpPr/>
          <p:nvPr/>
        </p:nvSpPr>
        <p:spPr>
          <a:xfrm>
            <a:off x="955723" y="1208868"/>
            <a:ext cx="10251098" cy="4194858"/>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955722" y="1134048"/>
            <a:ext cx="10264191" cy="3400931"/>
          </a:xfrm>
          <a:prstGeom prst="rect">
            <a:avLst/>
          </a:prstGeom>
          <a:noFill/>
        </p:spPr>
        <p:txBody>
          <a:bodyPr wrap="square" rtlCol="0">
            <a:spAutoFit/>
          </a:bodyPr>
          <a:lstStyle/>
          <a:p>
            <a:pPr lvl="0"/>
            <a:r>
              <a:rPr lang="en-US" sz="2400" b="1" u="sng" dirty="0">
                <a:latin typeface="Times New Roman" panose="02020603050405020304" pitchFamily="18" charset="0"/>
                <a:cs typeface="Times New Roman" panose="02020603050405020304" pitchFamily="18" charset="0"/>
              </a:rPr>
              <a:t>Pair and Share</a:t>
            </a:r>
            <a:endParaRPr lang="en-US" sz="2400" b="1" dirty="0">
              <a:latin typeface="Times New Roman" panose="02020603050405020304" pitchFamily="18" charset="0"/>
              <a:cs typeface="Times New Roman" panose="02020603050405020304" pitchFamily="18" charset="0"/>
            </a:endParaRPr>
          </a:p>
          <a:p>
            <a:pPr lvl="0"/>
            <a:endParaRPr lang="en-US" sz="1000" b="1" dirty="0">
              <a:latin typeface="Times New Roman" panose="02020603050405020304" pitchFamily="18" charset="0"/>
              <a:cs typeface="Times New Roman" panose="02020603050405020304" pitchFamily="18" charset="0"/>
            </a:endParaRPr>
          </a:p>
          <a:p>
            <a:pPr lvl="0"/>
            <a:r>
              <a:rPr lang="en-US" sz="2400" b="1" dirty="0">
                <a:latin typeface="Times New Roman" panose="02020603050405020304" pitchFamily="18" charset="0"/>
                <a:cs typeface="Times New Roman" panose="02020603050405020304" pitchFamily="18" charset="0"/>
              </a:rPr>
              <a:t>Please share the ad that you chose with a partner. Use the handout to discuss what appeal(s) are used (Ethos, Pathos, Logos). Why is it effective?</a:t>
            </a:r>
          </a:p>
          <a:p>
            <a:pPr lvl="0"/>
            <a:endParaRPr lang="en-US" sz="2400" b="1" dirty="0">
              <a:latin typeface="Times New Roman" panose="02020603050405020304" pitchFamily="18" charset="0"/>
              <a:cs typeface="Times New Roman" panose="02020603050405020304" pitchFamily="18" charset="0"/>
            </a:endParaRPr>
          </a:p>
          <a:p>
            <a:pPr lvl="0"/>
            <a:r>
              <a:rPr lang="en-US" sz="2400" b="1" u="sng" dirty="0">
                <a:latin typeface="Times New Roman" panose="02020603050405020304" pitchFamily="18" charset="0"/>
                <a:cs typeface="Times New Roman" panose="02020603050405020304" pitchFamily="18" charset="0"/>
              </a:rPr>
              <a:t>Goals</a:t>
            </a:r>
            <a:r>
              <a:rPr lang="en-US" sz="2400" b="1" dirty="0">
                <a:latin typeface="Times New Roman" panose="02020603050405020304" pitchFamily="18" charset="0"/>
                <a:cs typeface="Times New Roman" panose="02020603050405020304" pitchFamily="18" charset="0"/>
              </a:rPr>
              <a:t>:</a:t>
            </a:r>
          </a:p>
          <a:p>
            <a:pPr marL="514350" lvl="0" indent="-514350">
              <a:buAutoNum type="arabicPeriod"/>
            </a:pPr>
            <a:r>
              <a:rPr lang="en-US" sz="2400" b="1" dirty="0">
                <a:latin typeface="Times New Roman" panose="02020603050405020304" pitchFamily="18" charset="0"/>
                <a:cs typeface="Times New Roman" panose="02020603050405020304" pitchFamily="18" charset="0"/>
              </a:rPr>
              <a:t>Examine rhetorical appeals</a:t>
            </a:r>
          </a:p>
          <a:p>
            <a:pPr marL="342900" lvl="0" indent="-342900">
              <a:buAutoNum type="arabicPeriod"/>
            </a:pPr>
            <a:r>
              <a:rPr lang="en-US" sz="2400" b="1" dirty="0">
                <a:latin typeface="Times New Roman" panose="02020603050405020304" pitchFamily="18" charset="0"/>
                <a:cs typeface="Times New Roman" panose="02020603050405020304" pitchFamily="18" charset="0"/>
              </a:rPr>
              <a:t>  Learn some of the ways rhetorical appeals are used</a:t>
            </a:r>
            <a:endParaRPr lang="en-US" sz="2400" dirty="0"/>
          </a:p>
          <a:p>
            <a:endParaRPr lang="en-US" dirty="0"/>
          </a:p>
          <a:p>
            <a:endParaRPr lang="en-US" sz="1900" dirty="0"/>
          </a:p>
        </p:txBody>
      </p:sp>
    </p:spTree>
    <p:extLst>
      <p:ext uri="{BB962C8B-B14F-4D97-AF65-F5344CB8AC3E}">
        <p14:creationId xmlns:p14="http://schemas.microsoft.com/office/powerpoint/2010/main" val="750137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1" cy="161925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1752600"/>
          </a:xfrm>
          <a:prstGeom prst="rect">
            <a:avLst/>
          </a:prstGeom>
        </p:spPr>
      </p:pic>
      <p:pic>
        <p:nvPicPr>
          <p:cNvPr id="34" name="light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16" name="Rectangle 15"/>
          <p:cNvSpPr/>
          <p:nvPr/>
        </p:nvSpPr>
        <p:spPr>
          <a:xfrm>
            <a:off x="857956" y="1084694"/>
            <a:ext cx="10464800" cy="5101617"/>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a:spLocks noGrp="1"/>
          </p:cNvSpPr>
          <p:nvPr>
            <p:ph idx="1"/>
          </p:nvPr>
        </p:nvSpPr>
        <p:spPr>
          <a:xfrm>
            <a:off x="857956" y="1084694"/>
            <a:ext cx="10464800" cy="5101617"/>
          </a:xfrm>
        </p:spPr>
        <p:txBody>
          <a:bodyPr>
            <a:noAutofit/>
          </a:bodyPr>
          <a:lstStyle/>
          <a:p>
            <a:pPr marL="0" indent="0">
              <a:buNone/>
            </a:pPr>
            <a:r>
              <a:rPr lang="en-US" sz="3200" b="1" dirty="0">
                <a:latin typeface="Times New Roman" panose="02020603050405020304" pitchFamily="18" charset="0"/>
                <a:ea typeface="Times New Roman" charset="0"/>
                <a:cs typeface="Times New Roman" panose="02020603050405020304" pitchFamily="18" charset="0"/>
              </a:rPr>
              <a:t>Sample Introduction:</a:t>
            </a:r>
            <a:br>
              <a:rPr lang="en-US" sz="2400" dirty="0">
                <a:latin typeface="Times New Roman" panose="02020603050405020304" pitchFamily="18" charset="0"/>
                <a:cs typeface="Times New Roman" panose="02020603050405020304" pitchFamily="18" charset="0"/>
              </a:rPr>
            </a:br>
            <a:endParaRPr lang="en-US" sz="1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The current conflicts in the Middle East have caused increased awareness of the effects of Traumatic Brain Injury (TBI), Post-traumatic Stress Disorder (PTSD), and other “invisible wounds” (Jaffee and Meyer 1291). The term “invisible wounds” includes mental health conditions such as PTSD, depression, suicide, and TBI (Wieland, </a:t>
            </a:r>
            <a:r>
              <a:rPr lang="en-US" sz="2400" dirty="0" err="1">
                <a:latin typeface="Times New Roman" panose="02020603050405020304" pitchFamily="18" charset="0"/>
                <a:cs typeface="Times New Roman" panose="02020603050405020304" pitchFamily="18" charset="0"/>
              </a:rPr>
              <a:t>Hursey</a:t>
            </a:r>
            <a:r>
              <a:rPr lang="en-US" sz="2400" dirty="0">
                <a:latin typeface="Times New Roman" panose="02020603050405020304" pitchFamily="18" charset="0"/>
                <a:cs typeface="Times New Roman" panose="02020603050405020304" pitchFamily="18" charset="0"/>
              </a:rPr>
              <a:t>, and Delgado 4). It is important to study the impact of these “invisible wounds” in order to increase knowledge of PTSD and long-term trauma experiences and its effects on the mentality of civilians in a trauma-stricken area. By studying not only United States soldiers’ experiences with PTSD, but PTSD experienced by the Palestinian people as well, it will be easier to create a more varied approach of treating this disorder.</a:t>
            </a:r>
          </a:p>
          <a:p>
            <a:pPr marL="0" indent="0">
              <a:buNone/>
            </a:pPr>
            <a:br>
              <a:rPr lang="en-US" sz="800" dirty="0"/>
            </a:br>
            <a:r>
              <a:rPr lang="en-US" sz="3200" b="1" dirty="0">
                <a:latin typeface="Times New Roman" panose="02020603050405020304" pitchFamily="18" charset="0"/>
                <a:cs typeface="Times New Roman" panose="02020603050405020304" pitchFamily="18" charset="0"/>
              </a:rPr>
              <a:t>How is ethos (Authorial credibility) established here?</a:t>
            </a:r>
            <a:br>
              <a:rPr lang="en-US" dirty="0"/>
            </a:br>
            <a:endParaRPr lang="en-US" dirty="0"/>
          </a:p>
          <a:p>
            <a:pPr marL="0" indent="0">
              <a:buNone/>
            </a:pPr>
            <a:endParaRPr lang="en-US" dirty="0"/>
          </a:p>
        </p:txBody>
      </p:sp>
    </p:spTree>
    <p:extLst>
      <p:ext uri="{BB962C8B-B14F-4D97-AF65-F5344CB8AC3E}">
        <p14:creationId xmlns:p14="http://schemas.microsoft.com/office/powerpoint/2010/main" val="1591679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1" cy="161925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1752600"/>
          </a:xfrm>
          <a:prstGeom prst="rect">
            <a:avLst/>
          </a:prstGeom>
        </p:spPr>
      </p:pic>
      <p:pic>
        <p:nvPicPr>
          <p:cNvPr id="34" name="light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16" name="Rectangle 15"/>
          <p:cNvSpPr/>
          <p:nvPr/>
        </p:nvSpPr>
        <p:spPr>
          <a:xfrm>
            <a:off x="857956" y="1084694"/>
            <a:ext cx="10464800" cy="5101617"/>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a:spLocks noGrp="1"/>
          </p:cNvSpPr>
          <p:nvPr>
            <p:ph idx="1"/>
          </p:nvPr>
        </p:nvSpPr>
        <p:spPr>
          <a:xfrm>
            <a:off x="857956" y="1084694"/>
            <a:ext cx="10464800" cy="5101617"/>
          </a:xfrm>
        </p:spPr>
        <p:txBody>
          <a:bodyPr>
            <a:noAutofit/>
          </a:bodyPr>
          <a:lstStyle/>
          <a:p>
            <a:pPr marL="0" indent="0">
              <a:buNone/>
            </a:pPr>
            <a:r>
              <a:rPr lang="en-US" sz="3200" b="1" dirty="0">
                <a:latin typeface="Times New Roman" panose="02020603050405020304" pitchFamily="18" charset="0"/>
                <a:ea typeface="Times New Roman" charset="0"/>
                <a:cs typeface="Times New Roman" panose="02020603050405020304" pitchFamily="18" charset="0"/>
              </a:rPr>
              <a:t>Sample Introduction:</a:t>
            </a:r>
            <a:br>
              <a:rPr lang="en-US" sz="2400" dirty="0">
                <a:latin typeface="Times New Roman" panose="02020603050405020304" pitchFamily="18" charset="0"/>
                <a:cs typeface="Times New Roman" panose="02020603050405020304" pitchFamily="18" charset="0"/>
              </a:rPr>
            </a:br>
            <a:endParaRPr lang="en-US" sz="1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The current conflicts in the Middle East have caused increased awareness of the effects of </a:t>
            </a:r>
            <a:r>
              <a:rPr lang="en-US" sz="2400" b="1" u="sng" dirty="0">
                <a:latin typeface="Times New Roman" panose="02020603050405020304" pitchFamily="18" charset="0"/>
                <a:cs typeface="Times New Roman" panose="02020603050405020304" pitchFamily="18" charset="0"/>
              </a:rPr>
              <a:t>Traumatic Brain Injury (TBI)</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Post-traumatic Stress Disorder (PTSD)</a:t>
            </a:r>
            <a:r>
              <a:rPr lang="en-US" sz="2400" dirty="0">
                <a:latin typeface="Times New Roman" panose="02020603050405020304" pitchFamily="18" charset="0"/>
                <a:cs typeface="Times New Roman" panose="02020603050405020304" pitchFamily="18" charset="0"/>
              </a:rPr>
              <a:t>, and other </a:t>
            </a:r>
            <a:r>
              <a:rPr lang="en-US" sz="2400" b="1" u="sng" dirty="0">
                <a:latin typeface="Times New Roman" panose="02020603050405020304" pitchFamily="18" charset="0"/>
                <a:cs typeface="Times New Roman" panose="02020603050405020304" pitchFamily="18" charset="0"/>
              </a:rPr>
              <a:t>“invisible wounds”</a:t>
            </a:r>
            <a:r>
              <a:rPr lang="en-US" sz="2400" dirty="0">
                <a:latin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cs typeface="Times New Roman" panose="02020603050405020304" pitchFamily="18" charset="0"/>
              </a:rPr>
              <a:t>(Jaffee and Meyer 1291)</a:t>
            </a:r>
            <a:r>
              <a:rPr lang="en-US" sz="2400" dirty="0">
                <a:latin typeface="Times New Roman" panose="02020603050405020304" pitchFamily="18" charset="0"/>
                <a:cs typeface="Times New Roman" panose="02020603050405020304" pitchFamily="18" charset="0"/>
              </a:rPr>
              <a:t>. The term “invisible wounds” includes mental health conditions such as PTSD, depression, suicide, and TBI </a:t>
            </a:r>
            <a:r>
              <a:rPr lang="en-US" sz="2400" b="1" u="sng" dirty="0">
                <a:latin typeface="Times New Roman" panose="02020603050405020304" pitchFamily="18" charset="0"/>
                <a:cs typeface="Times New Roman" panose="02020603050405020304" pitchFamily="18" charset="0"/>
              </a:rPr>
              <a:t>(Wieland, </a:t>
            </a:r>
            <a:r>
              <a:rPr lang="en-US" sz="2400" b="1" u="sng" dirty="0" err="1">
                <a:latin typeface="Times New Roman" panose="02020603050405020304" pitchFamily="18" charset="0"/>
                <a:cs typeface="Times New Roman" panose="02020603050405020304" pitchFamily="18" charset="0"/>
              </a:rPr>
              <a:t>Hursey</a:t>
            </a:r>
            <a:r>
              <a:rPr lang="en-US" sz="2400" b="1" u="sng" dirty="0">
                <a:latin typeface="Times New Roman" panose="02020603050405020304" pitchFamily="18" charset="0"/>
                <a:cs typeface="Times New Roman" panose="02020603050405020304" pitchFamily="18" charset="0"/>
              </a:rPr>
              <a:t>, and Delgado 4)</a:t>
            </a:r>
            <a:r>
              <a:rPr lang="en-US" sz="2400" dirty="0">
                <a:latin typeface="Times New Roman" panose="02020603050405020304" pitchFamily="18" charset="0"/>
                <a:cs typeface="Times New Roman" panose="02020603050405020304" pitchFamily="18" charset="0"/>
              </a:rPr>
              <a:t>. It is important to study the impact of these “invisible wounds” in order to increase knowledge of PTSD and long-term trauma experiences and its effects on the mentality of civilians in a trauma-stricken area. By studying not only United States soldiers’ experiences with PTSD, but PTSD experienced by the Palestinian people as well, it will be easier to create a more varied approach of treating this disorder.</a:t>
            </a:r>
          </a:p>
          <a:p>
            <a:pPr marL="0" indent="0">
              <a:buNone/>
            </a:pPr>
            <a:br>
              <a:rPr lang="en-US" sz="800" dirty="0"/>
            </a:br>
            <a:r>
              <a:rPr lang="en-US" sz="3200" b="1" dirty="0">
                <a:latin typeface="Times New Roman" panose="02020603050405020304" pitchFamily="18" charset="0"/>
                <a:cs typeface="Times New Roman" panose="02020603050405020304" pitchFamily="18" charset="0"/>
              </a:rPr>
              <a:t>How is ethos (Authorial credibility) established here?</a:t>
            </a:r>
            <a:br>
              <a:rPr lang="en-US" dirty="0"/>
            </a:br>
            <a:endParaRPr lang="en-US" dirty="0"/>
          </a:p>
          <a:p>
            <a:pPr marL="0" indent="0">
              <a:buNone/>
            </a:pPr>
            <a:endParaRPr lang="en-US" dirty="0"/>
          </a:p>
        </p:txBody>
      </p:sp>
    </p:spTree>
    <p:extLst>
      <p:ext uri="{BB962C8B-B14F-4D97-AF65-F5344CB8AC3E}">
        <p14:creationId xmlns:p14="http://schemas.microsoft.com/office/powerpoint/2010/main" val="452317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1" cy="161925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1752600"/>
          </a:xfrm>
          <a:prstGeom prst="rect">
            <a:avLst/>
          </a:prstGeom>
        </p:spPr>
      </p:pic>
      <p:pic>
        <p:nvPicPr>
          <p:cNvPr id="34" name="light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16" name="Rectangle 15"/>
          <p:cNvSpPr/>
          <p:nvPr/>
        </p:nvSpPr>
        <p:spPr>
          <a:xfrm>
            <a:off x="872836" y="1084695"/>
            <a:ext cx="10584873" cy="4978618"/>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a:spLocks noGrp="1"/>
          </p:cNvSpPr>
          <p:nvPr>
            <p:ph idx="1"/>
          </p:nvPr>
        </p:nvSpPr>
        <p:spPr>
          <a:xfrm>
            <a:off x="2378781" y="1100499"/>
            <a:ext cx="7402906" cy="6019800"/>
          </a:xfrm>
        </p:spPr>
        <p:txBody>
          <a:bodyPr/>
          <a:lstStyle/>
          <a:p>
            <a:pPr marL="0" indent="0">
              <a:buNone/>
            </a:pPr>
            <a:br>
              <a:rPr lang="en-US" sz="2400" dirty="0"/>
            </a:br>
            <a:br>
              <a:rPr lang="en-US" dirty="0"/>
            </a:br>
            <a:endParaRPr lang="en-US" dirty="0"/>
          </a:p>
          <a:p>
            <a:pPr marL="0" indent="0">
              <a:buNone/>
            </a:pPr>
            <a:endParaRPr lang="en-US" dirty="0"/>
          </a:p>
        </p:txBody>
      </p:sp>
      <p:sp>
        <p:nvSpPr>
          <p:cNvPr id="11" name="Content Placeholder 6"/>
          <p:cNvSpPr txBox="1">
            <a:spLocks/>
          </p:cNvSpPr>
          <p:nvPr/>
        </p:nvSpPr>
        <p:spPr>
          <a:xfrm>
            <a:off x="872836" y="1100499"/>
            <a:ext cx="10584873" cy="48727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b="1" dirty="0">
                <a:latin typeface="Times New Roman" panose="02020603050405020304" pitchFamily="18" charset="0"/>
                <a:ea typeface="Times New Roman" charset="0"/>
                <a:cs typeface="Times New Roman" panose="02020603050405020304" pitchFamily="18" charset="0"/>
              </a:rPr>
              <a:t>Sample Introduction:</a:t>
            </a:r>
            <a:br>
              <a:rPr lang="en-US" sz="24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a:p>
            <a:pPr marL="0" indent="0">
              <a:lnSpc>
                <a:spcPct val="100000"/>
              </a:lnSpc>
              <a:buNone/>
            </a:pPr>
            <a:r>
              <a:rPr lang="en-US" sz="2400" dirty="0">
                <a:latin typeface="Times New Roman" panose="02020603050405020304" pitchFamily="18" charset="0"/>
                <a:cs typeface="Times New Roman" panose="02020603050405020304" pitchFamily="18" charset="0"/>
              </a:rPr>
              <a:t>	In 2009, American Evangelical Scott Lively headlined a conference in Uganda. His section of the conference was about the evils of the “gay agenda” (Foster and Simmons 45). Other American Evangelicals supported Lively, as well as, the Ugandan government’s endorsement of their infamous anti-sodomy laws. One month after the conference, which was presented to many people, including government officials, a new bill was introduced in Uganda. The </a:t>
            </a:r>
            <a:r>
              <a:rPr lang="en-US" sz="2400" i="1" dirty="0">
                <a:latin typeface="Times New Roman" panose="02020603050405020304" pitchFamily="18" charset="0"/>
                <a:cs typeface="Times New Roman" panose="02020603050405020304" pitchFamily="18" charset="0"/>
              </a:rPr>
              <a:t>Anti-Homosexuality Bill</a:t>
            </a:r>
            <a:r>
              <a:rPr lang="en-US" sz="2400" dirty="0">
                <a:latin typeface="Times New Roman" panose="02020603050405020304" pitchFamily="18" charset="0"/>
                <a:cs typeface="Times New Roman" panose="02020603050405020304" pitchFamily="18" charset="0"/>
              </a:rPr>
              <a:t> would make homosexual acts committed in Uganda crimes punishable by life in prison, and in some cases, death (48). These radical ideas contradict the predominant Christian value of “love thy neighbor” and should be denounced by Christians both in Uganda and the United States.</a:t>
            </a:r>
            <a:br>
              <a:rPr lang="en-US" sz="24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How is pathos (emotional connection to audience) established here?</a:t>
            </a:r>
          </a:p>
        </p:txBody>
      </p:sp>
    </p:spTree>
    <p:extLst>
      <p:ext uri="{BB962C8B-B14F-4D97-AF65-F5344CB8AC3E}">
        <p14:creationId xmlns:p14="http://schemas.microsoft.com/office/powerpoint/2010/main" val="3217012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1" cy="161925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1752600"/>
          </a:xfrm>
          <a:prstGeom prst="rect">
            <a:avLst/>
          </a:prstGeom>
        </p:spPr>
      </p:pic>
      <p:pic>
        <p:nvPicPr>
          <p:cNvPr id="34" name="light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16" name="Rectangle 15"/>
          <p:cNvSpPr/>
          <p:nvPr/>
        </p:nvSpPr>
        <p:spPr>
          <a:xfrm>
            <a:off x="872836" y="1084695"/>
            <a:ext cx="10584873" cy="4978618"/>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a:spLocks noGrp="1"/>
          </p:cNvSpPr>
          <p:nvPr>
            <p:ph idx="1"/>
          </p:nvPr>
        </p:nvSpPr>
        <p:spPr>
          <a:xfrm>
            <a:off x="2378781" y="1100499"/>
            <a:ext cx="7402906" cy="6019800"/>
          </a:xfrm>
        </p:spPr>
        <p:txBody>
          <a:bodyPr/>
          <a:lstStyle/>
          <a:p>
            <a:pPr marL="0" indent="0">
              <a:buNone/>
            </a:pPr>
            <a:br>
              <a:rPr lang="en-US" sz="2400" dirty="0"/>
            </a:br>
            <a:br>
              <a:rPr lang="en-US" dirty="0"/>
            </a:br>
            <a:endParaRPr lang="en-US" dirty="0"/>
          </a:p>
          <a:p>
            <a:pPr marL="0" indent="0">
              <a:buNone/>
            </a:pPr>
            <a:endParaRPr lang="en-US" dirty="0"/>
          </a:p>
        </p:txBody>
      </p:sp>
      <p:sp>
        <p:nvSpPr>
          <p:cNvPr id="11" name="Content Placeholder 6"/>
          <p:cNvSpPr txBox="1">
            <a:spLocks/>
          </p:cNvSpPr>
          <p:nvPr/>
        </p:nvSpPr>
        <p:spPr>
          <a:xfrm>
            <a:off x="872836" y="1100499"/>
            <a:ext cx="10584873" cy="48727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b="1" dirty="0">
                <a:latin typeface="Times New Roman" panose="02020603050405020304" pitchFamily="18" charset="0"/>
                <a:ea typeface="Times New Roman" charset="0"/>
                <a:cs typeface="Times New Roman" panose="02020603050405020304" pitchFamily="18" charset="0"/>
              </a:rPr>
              <a:t>Sample Introduction:</a:t>
            </a:r>
            <a:br>
              <a:rPr lang="en-US" sz="24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a:p>
            <a:pPr marL="0" indent="0">
              <a:lnSpc>
                <a:spcPct val="100000"/>
              </a:lnSpc>
              <a:buNone/>
            </a:pPr>
            <a:r>
              <a:rPr lang="en-US" sz="2400" dirty="0">
                <a:latin typeface="Times New Roman" panose="02020603050405020304" pitchFamily="18" charset="0"/>
                <a:cs typeface="Times New Roman" panose="02020603050405020304" pitchFamily="18" charset="0"/>
              </a:rPr>
              <a:t>	In 2009, American Evangelical Scott Lively headlined a conference in Uganda. His section of the conference was about the evils of the “gay agenda” (Foster and Simmons 45). Other American Evangelicals supported Lively, as well as, the Ugandan government’s endorsement of their infamous anti-sodomy laws. One month after the conference, which was presented to many people, including government officials, a new bill was introduced in Uganda. The </a:t>
            </a:r>
            <a:r>
              <a:rPr lang="en-US" sz="2400" i="1" dirty="0">
                <a:latin typeface="Times New Roman" panose="02020603050405020304" pitchFamily="18" charset="0"/>
                <a:cs typeface="Times New Roman" panose="02020603050405020304" pitchFamily="18" charset="0"/>
              </a:rPr>
              <a:t>Anti-Homosexuality Bill</a:t>
            </a:r>
            <a:r>
              <a:rPr lang="en-US" sz="2400" dirty="0">
                <a:latin typeface="Times New Roman" panose="02020603050405020304" pitchFamily="18" charset="0"/>
                <a:cs typeface="Times New Roman" panose="02020603050405020304" pitchFamily="18" charset="0"/>
              </a:rPr>
              <a:t> would make homosexual acts committed in Uganda crimes </a:t>
            </a:r>
            <a:r>
              <a:rPr lang="en-US" sz="2400" b="1" u="sng" dirty="0">
                <a:latin typeface="Times New Roman" panose="02020603050405020304" pitchFamily="18" charset="0"/>
                <a:cs typeface="Times New Roman" panose="02020603050405020304" pitchFamily="18" charset="0"/>
              </a:rPr>
              <a:t>punishable by life in prison, and in some cases, death</a:t>
            </a:r>
            <a:r>
              <a:rPr lang="en-US" sz="2400" dirty="0">
                <a:latin typeface="Times New Roman" panose="02020603050405020304" pitchFamily="18" charset="0"/>
                <a:cs typeface="Times New Roman" panose="02020603050405020304" pitchFamily="18" charset="0"/>
              </a:rPr>
              <a:t> (48). These radical ideas </a:t>
            </a:r>
            <a:r>
              <a:rPr lang="en-US" sz="2400" b="1" u="sng" dirty="0">
                <a:latin typeface="Times New Roman" panose="02020603050405020304" pitchFamily="18" charset="0"/>
                <a:cs typeface="Times New Roman" panose="02020603050405020304" pitchFamily="18" charset="0"/>
              </a:rPr>
              <a:t>contradict the predominant Christian value of “love thy neighbor”</a:t>
            </a:r>
            <a:r>
              <a:rPr lang="en-US" sz="2400" dirty="0">
                <a:latin typeface="Times New Roman" panose="02020603050405020304" pitchFamily="18" charset="0"/>
                <a:cs typeface="Times New Roman" panose="02020603050405020304" pitchFamily="18" charset="0"/>
              </a:rPr>
              <a:t> and should be denounced by Christians both in Uganda and the United States.</a:t>
            </a:r>
            <a:br>
              <a:rPr lang="en-US" sz="24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How is pathos (emotional connection to audience) established here?</a:t>
            </a:r>
          </a:p>
        </p:txBody>
      </p:sp>
    </p:spTree>
    <p:extLst>
      <p:ext uri="{BB962C8B-B14F-4D97-AF65-F5344CB8AC3E}">
        <p14:creationId xmlns:p14="http://schemas.microsoft.com/office/powerpoint/2010/main" val="3825950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1" cy="161925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1752600"/>
          </a:xfrm>
          <a:prstGeom prst="rect">
            <a:avLst/>
          </a:prstGeom>
        </p:spPr>
      </p:pic>
      <p:pic>
        <p:nvPicPr>
          <p:cNvPr id="34" name="light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16" name="Rectangle 15"/>
          <p:cNvSpPr/>
          <p:nvPr/>
        </p:nvSpPr>
        <p:spPr>
          <a:xfrm>
            <a:off x="1413165" y="1084695"/>
            <a:ext cx="9531926" cy="4886614"/>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6">
            <a:extLst>
              <a:ext uri="{FF2B5EF4-FFF2-40B4-BE49-F238E27FC236}">
                <a16:creationId xmlns:a16="http://schemas.microsoft.com/office/drawing/2014/main" id="{E70CFBB9-F578-324D-90D1-5FFC1503E5D2}"/>
              </a:ext>
            </a:extLst>
          </p:cNvPr>
          <p:cNvSpPr txBox="1">
            <a:spLocks/>
          </p:cNvSpPr>
          <p:nvPr/>
        </p:nvSpPr>
        <p:spPr>
          <a:xfrm>
            <a:off x="1413165" y="1100499"/>
            <a:ext cx="9531926" cy="48727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b="1" dirty="0">
                <a:latin typeface="Times New Roman" panose="02020603050405020304" pitchFamily="18" charset="0"/>
                <a:ea typeface="Times New Roman" charset="0"/>
                <a:cs typeface="Times New Roman" panose="02020603050405020304" pitchFamily="18" charset="0"/>
              </a:rPr>
              <a:t>Sample Introduction:</a:t>
            </a:r>
            <a:br>
              <a:rPr lang="en-US" sz="24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a:p>
            <a:pPr marL="0" indent="0">
              <a:lnSpc>
                <a:spcPct val="100000"/>
              </a:lnSpc>
              <a:buNone/>
            </a:pPr>
            <a:r>
              <a:rPr lang="en-US" sz="2200" dirty="0">
                <a:latin typeface="Times New Roman" panose="02020603050405020304" pitchFamily="18" charset="0"/>
                <a:cs typeface="Times New Roman" panose="02020603050405020304" pitchFamily="18" charset="0"/>
              </a:rPr>
              <a:t>The United States and India need to be more aware of human trafficking and have better laws that protect the victims. Currently, it seems like both countries support human trafficking because of their indifference to the topic. Human trafficking is a more prevalent problem than people think. Unfortunately, even if people were made aware, they probably would not do anything about it. Victims of trafficking are often deceived or forced into being trafficked. In order to stop this, students in India and the United States need to write their leaders in protest. </a:t>
            </a:r>
            <a:br>
              <a:rPr lang="en-US" sz="22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Is logos used correctly here? (Text / Logic: if A </a:t>
            </a:r>
            <a:r>
              <a:rPr lang="en-US" b="1" dirty="0">
                <a:latin typeface="Times New Roman" panose="02020603050405020304" pitchFamily="18" charset="0"/>
                <a:cs typeface="Times New Roman" panose="02020603050405020304" pitchFamily="18" charset="0"/>
                <a:sym typeface="Wingdings" pitchFamily="2" charset="2"/>
              </a:rPr>
              <a:t> then B  then C / Avoiding hasty generalizations)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6461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pic>
        <p:nvPicPr>
          <p:cNvPr id="19" name="trim_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pic>
        <p:nvPicPr>
          <p:cNvPr id="21" name="Light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1" cy="161925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1752600"/>
          </a:xfrm>
          <a:prstGeom prst="rect">
            <a:avLst/>
          </a:prstGeom>
        </p:spPr>
      </p:pic>
      <p:pic>
        <p:nvPicPr>
          <p:cNvPr id="34" name="light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16" name="Rectangle 15"/>
          <p:cNvSpPr/>
          <p:nvPr/>
        </p:nvSpPr>
        <p:spPr>
          <a:xfrm>
            <a:off x="1413165" y="1084695"/>
            <a:ext cx="9531926" cy="4886614"/>
          </a:xfrm>
          <a:prstGeom prst="rect">
            <a:avLst/>
          </a:prstGeom>
          <a:solidFill>
            <a:schemeClr val="bg1"/>
          </a:solidFill>
          <a:ln>
            <a:noFill/>
          </a:ln>
          <a:effectLst>
            <a:outerShdw blurRad="165100" dist="101600" dir="4440000" sx="102000" sy="102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6">
            <a:extLst>
              <a:ext uri="{FF2B5EF4-FFF2-40B4-BE49-F238E27FC236}">
                <a16:creationId xmlns:a16="http://schemas.microsoft.com/office/drawing/2014/main" id="{E70CFBB9-F578-324D-90D1-5FFC1503E5D2}"/>
              </a:ext>
            </a:extLst>
          </p:cNvPr>
          <p:cNvSpPr txBox="1">
            <a:spLocks/>
          </p:cNvSpPr>
          <p:nvPr/>
        </p:nvSpPr>
        <p:spPr>
          <a:xfrm>
            <a:off x="1413165" y="1100499"/>
            <a:ext cx="9531926" cy="48727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b="1" dirty="0">
                <a:latin typeface="Times New Roman" panose="02020603050405020304" pitchFamily="18" charset="0"/>
                <a:ea typeface="Times New Roman" charset="0"/>
                <a:cs typeface="Times New Roman" panose="02020603050405020304" pitchFamily="18" charset="0"/>
              </a:rPr>
              <a:t>Sample Introduction:</a:t>
            </a:r>
            <a:br>
              <a:rPr lang="en-US" sz="2400" dirty="0">
                <a:latin typeface="Times New Roman" panose="02020603050405020304" pitchFamily="18" charset="0"/>
                <a:cs typeface="Times New Roman" panose="02020603050405020304" pitchFamily="18" charset="0"/>
              </a:rPr>
            </a:br>
            <a:endParaRPr lang="en-US" sz="1000" dirty="0">
              <a:latin typeface="Times New Roman" panose="02020603050405020304" pitchFamily="18" charset="0"/>
              <a:cs typeface="Times New Roman" panose="02020603050405020304" pitchFamily="18" charset="0"/>
            </a:endParaRPr>
          </a:p>
          <a:p>
            <a:pPr marL="0" indent="0">
              <a:lnSpc>
                <a:spcPct val="100000"/>
              </a:lnSpc>
              <a:buNone/>
            </a:pPr>
            <a:r>
              <a:rPr lang="en-US" sz="2200" dirty="0">
                <a:latin typeface="Times New Roman" panose="02020603050405020304" pitchFamily="18" charset="0"/>
                <a:cs typeface="Times New Roman" panose="02020603050405020304" pitchFamily="18" charset="0"/>
              </a:rPr>
              <a:t>The United States and India need to be more aware of human trafficking and have better laws that protect the victims. Currently, </a:t>
            </a:r>
            <a:r>
              <a:rPr lang="en-US" sz="2200" b="1" u="sng" dirty="0">
                <a:latin typeface="Times New Roman" panose="02020603050405020304" pitchFamily="18" charset="0"/>
                <a:cs typeface="Times New Roman" panose="02020603050405020304" pitchFamily="18" charset="0"/>
              </a:rPr>
              <a:t>it seems like both countries support human trafficking</a:t>
            </a:r>
            <a:r>
              <a:rPr lang="en-US" sz="2200" dirty="0">
                <a:latin typeface="Times New Roman" panose="02020603050405020304" pitchFamily="18" charset="0"/>
                <a:cs typeface="Times New Roman" panose="02020603050405020304" pitchFamily="18" charset="0"/>
              </a:rPr>
              <a:t> because of their indifference to the topic. Human trafficking is a more prevalent problem than people think. Unfortunately, even if people were made aware, </a:t>
            </a:r>
            <a:r>
              <a:rPr lang="en-US" sz="2200" b="1" u="sng" dirty="0">
                <a:latin typeface="Times New Roman" panose="02020603050405020304" pitchFamily="18" charset="0"/>
                <a:cs typeface="Times New Roman" panose="02020603050405020304" pitchFamily="18" charset="0"/>
              </a:rPr>
              <a:t>they probably would not do anything about it</a:t>
            </a:r>
            <a:r>
              <a:rPr lang="en-US" sz="2200" dirty="0">
                <a:latin typeface="Times New Roman" panose="02020603050405020304" pitchFamily="18" charset="0"/>
                <a:cs typeface="Times New Roman" panose="02020603050405020304" pitchFamily="18" charset="0"/>
              </a:rPr>
              <a:t>. Victims of trafficking are often deceived or forced into being trafficked. In order to stop this, students in India and the United States need to write their leaders in protest. </a:t>
            </a:r>
            <a:br>
              <a:rPr lang="en-US" sz="22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Is logos used correctly here? (Text / Logic: if A </a:t>
            </a:r>
            <a:r>
              <a:rPr lang="en-US" b="1" dirty="0">
                <a:latin typeface="Times New Roman" panose="02020603050405020304" pitchFamily="18" charset="0"/>
                <a:cs typeface="Times New Roman" panose="02020603050405020304" pitchFamily="18" charset="0"/>
                <a:sym typeface="Wingdings" pitchFamily="2" charset="2"/>
              </a:rPr>
              <a:t> then B  then C / Avoiding hasty generalizations)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0099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20" name="trim wh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0803"/>
            <a:ext cx="12192000" cy="348614"/>
          </a:xfrm>
          <a:prstGeom prst="rect">
            <a:avLst/>
          </a:prstGeom>
        </p:spPr>
      </p:pic>
      <p:pic>
        <p:nvPicPr>
          <p:cNvPr id="23" name="Dark Woo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38750"/>
            <a:ext cx="12192000" cy="1619250"/>
          </a:xfrm>
          <a:prstGeom prst="rect">
            <a:avLst/>
          </a:prstGeom>
        </p:spPr>
      </p:pic>
      <p:pic>
        <p:nvPicPr>
          <p:cNvPr id="30" name="top_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1752600"/>
          </a:xfrm>
          <a:prstGeom prst="rect">
            <a:avLst/>
          </a:prstGeom>
        </p:spPr>
      </p:pic>
      <p:pic>
        <p:nvPicPr>
          <p:cNvPr id="34" name="light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621" y="-1120995"/>
            <a:ext cx="1257862" cy="2016738"/>
          </a:xfrm>
          <a:prstGeom prst="rect">
            <a:avLst/>
          </a:prstGeom>
        </p:spPr>
      </p:pic>
      <p:pic>
        <p:nvPicPr>
          <p:cNvPr id="35" name="light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8753" y="-1118472"/>
            <a:ext cx="1257862" cy="2016738"/>
          </a:xfrm>
          <a:prstGeom prst="rect">
            <a:avLst/>
          </a:prstGeom>
        </p:spPr>
      </p:pic>
      <p:pic>
        <p:nvPicPr>
          <p:cNvPr id="36" name="light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28" y="-1120995"/>
            <a:ext cx="1257862" cy="2016738"/>
          </a:xfrm>
          <a:prstGeom prst="rect">
            <a:avLst/>
          </a:prstGeom>
        </p:spPr>
      </p:pic>
      <p:sp>
        <p:nvSpPr>
          <p:cNvPr id="24" name="TextBox 23"/>
          <p:cNvSpPr txBox="1"/>
          <p:nvPr/>
        </p:nvSpPr>
        <p:spPr>
          <a:xfrm>
            <a:off x="2241128" y="895743"/>
            <a:ext cx="11063546" cy="5247590"/>
          </a:xfrm>
          <a:prstGeom prst="rect">
            <a:avLst/>
          </a:prstGeom>
          <a:noFill/>
        </p:spPr>
        <p:txBody>
          <a:bodyPr wrap="square" rtlCol="0">
            <a:spAutoFit/>
          </a:bodyPr>
          <a:lstStyle/>
          <a:p>
            <a:r>
              <a:rPr lang="en-US" sz="2800" b="1" u="sng" dirty="0">
                <a:solidFill>
                  <a:schemeClr val="bg1"/>
                </a:solidFill>
                <a:latin typeface="Times New Roman" charset="0"/>
                <a:ea typeface="Times New Roman" charset="0"/>
                <a:cs typeface="Times New Roman" charset="0"/>
              </a:rPr>
              <a:t>Questions:</a:t>
            </a:r>
          </a:p>
          <a:p>
            <a:endParaRPr lang="en-US" sz="2800" b="1" u="sng" dirty="0">
              <a:solidFill>
                <a:schemeClr val="bg1"/>
              </a:solidFill>
              <a:latin typeface="Times New Roman" charset="0"/>
              <a:ea typeface="Times New Roman" charset="0"/>
              <a:cs typeface="Times New Roman" charset="0"/>
            </a:endParaRPr>
          </a:p>
          <a:p>
            <a:r>
              <a:rPr lang="en-US" sz="2800" b="1" u="sng" dirty="0">
                <a:solidFill>
                  <a:schemeClr val="bg1"/>
                </a:solidFill>
                <a:latin typeface="Times New Roman" charset="0"/>
                <a:ea typeface="Times New Roman" charset="0"/>
                <a:cs typeface="Times New Roman" charset="0"/>
              </a:rPr>
              <a:t>What is the primary goal of persuasive writing?</a:t>
            </a:r>
          </a:p>
          <a:p>
            <a:endParaRPr lang="en-US" sz="2800" b="1" u="sng" dirty="0">
              <a:solidFill>
                <a:schemeClr val="bg1"/>
              </a:solidFill>
              <a:latin typeface="Times New Roman" charset="0"/>
              <a:ea typeface="Times New Roman" charset="0"/>
              <a:cs typeface="Times New Roman" charset="0"/>
            </a:endParaRPr>
          </a:p>
          <a:p>
            <a:r>
              <a:rPr lang="en-US" sz="2800" b="1" u="sng" dirty="0">
                <a:solidFill>
                  <a:schemeClr val="bg1"/>
                </a:solidFill>
                <a:latin typeface="Times New Roman" charset="0"/>
                <a:ea typeface="Times New Roman" charset="0"/>
                <a:cs typeface="Times New Roman" charset="0"/>
              </a:rPr>
              <a:t>Why is it important to understand </a:t>
            </a:r>
            <a:r>
              <a:rPr lang="en-US" sz="2800" b="1" u="sng">
                <a:solidFill>
                  <a:schemeClr val="bg1"/>
                </a:solidFill>
                <a:latin typeface="Times New Roman" charset="0"/>
                <a:ea typeface="Times New Roman" charset="0"/>
                <a:cs typeface="Times New Roman" charset="0"/>
              </a:rPr>
              <a:t>rhetorical appeals?</a:t>
            </a:r>
            <a:endParaRPr lang="en-US" sz="2800" b="1" u="sng" dirty="0">
              <a:solidFill>
                <a:schemeClr val="bg1"/>
              </a:solidFill>
              <a:latin typeface="Times New Roman" charset="0"/>
              <a:ea typeface="Times New Roman" charset="0"/>
              <a:cs typeface="Times New Roman" charset="0"/>
            </a:endParaRPr>
          </a:p>
          <a:p>
            <a:endParaRPr lang="en-US" sz="2800" b="1" u="sng" dirty="0">
              <a:solidFill>
                <a:schemeClr val="bg1"/>
              </a:solidFill>
              <a:latin typeface="Times New Roman" charset="0"/>
              <a:cs typeface="Times New Roman" charset="0"/>
            </a:endParaRPr>
          </a:p>
          <a:p>
            <a:r>
              <a:rPr lang="en-US" sz="2800" b="1" u="sng" dirty="0">
                <a:solidFill>
                  <a:schemeClr val="bg1"/>
                </a:solidFill>
                <a:latin typeface="Times New Roman" charset="0"/>
                <a:cs typeface="Times New Roman" charset="0"/>
              </a:rPr>
              <a:t>What is an effective way to add ethos to your paper?</a:t>
            </a:r>
          </a:p>
          <a:p>
            <a:endParaRPr lang="en-US" sz="2800" b="1" u="sng" dirty="0">
              <a:solidFill>
                <a:schemeClr val="bg1"/>
              </a:solidFill>
              <a:latin typeface="Times New Roman" charset="0"/>
              <a:cs typeface="Times New Roman" charset="0"/>
            </a:endParaRPr>
          </a:p>
          <a:p>
            <a:r>
              <a:rPr lang="en-US" sz="2800" b="1" u="sng" dirty="0">
                <a:solidFill>
                  <a:schemeClr val="bg1"/>
                </a:solidFill>
                <a:latin typeface="Times New Roman" charset="0"/>
                <a:cs typeface="Times New Roman" charset="0"/>
              </a:rPr>
              <a:t>How should you use pathos in a formal research paper?</a:t>
            </a:r>
          </a:p>
          <a:p>
            <a:endParaRPr lang="en-US" sz="2800" b="1" u="sng" dirty="0">
              <a:solidFill>
                <a:schemeClr val="bg1"/>
              </a:solidFill>
              <a:latin typeface="Times New Roman" charset="0"/>
              <a:cs typeface="Times New Roman" charset="0"/>
            </a:endParaRPr>
          </a:p>
          <a:p>
            <a:pPr lvl="0"/>
            <a:endParaRPr lang="en-US" dirty="0"/>
          </a:p>
          <a:p>
            <a:endParaRPr lang="en-US" dirty="0"/>
          </a:p>
          <a:p>
            <a:endParaRPr lang="en-US" sz="1900" dirty="0"/>
          </a:p>
        </p:txBody>
      </p:sp>
    </p:spTree>
    <p:extLst>
      <p:ext uri="{BB962C8B-B14F-4D97-AF65-F5344CB8AC3E}">
        <p14:creationId xmlns:p14="http://schemas.microsoft.com/office/powerpoint/2010/main" val="3191344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85000"/>
              </a:schemeClr>
            </a:gs>
          </a:gsLst>
          <a:lin ang="0" scaled="0"/>
        </a:gradFill>
        <a:effectLst/>
      </p:bgPr>
    </p:bg>
    <p:spTree>
      <p:nvGrpSpPr>
        <p:cNvPr id="1" name=""/>
        <p:cNvGrpSpPr/>
        <p:nvPr/>
      </p:nvGrpSpPr>
      <p:grpSpPr>
        <a:xfrm>
          <a:off x="0" y="0"/>
          <a:ext cx="0" cy="0"/>
          <a:chOff x="0" y="0"/>
          <a:chExt cx="0" cy="0"/>
        </a:xfrm>
      </p:grpSpPr>
      <p:pic>
        <p:nvPicPr>
          <p:cNvPr id="65" name="Dark Wood Floo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238750"/>
            <a:ext cx="12192000" cy="1619250"/>
          </a:xfrm>
          <a:prstGeom prst="rect">
            <a:avLst/>
          </a:prstGeom>
        </p:spPr>
      </p:pic>
      <p:pic>
        <p:nvPicPr>
          <p:cNvPr id="185" name="trim_whi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00812"/>
            <a:ext cx="12192000" cy="348615"/>
          </a:xfrm>
          <a:prstGeom prst="rect">
            <a:avLst/>
          </a:prstGeom>
        </p:spPr>
      </p:pic>
      <p:sp>
        <p:nvSpPr>
          <p:cNvPr id="53" name="TextBox 52"/>
          <p:cNvSpPr txBox="1"/>
          <p:nvPr/>
        </p:nvSpPr>
        <p:spPr>
          <a:xfrm>
            <a:off x="2942076" y="1617663"/>
            <a:ext cx="4920352" cy="830997"/>
          </a:xfrm>
          <a:prstGeom prst="rect">
            <a:avLst/>
          </a:prstGeom>
          <a:noFill/>
        </p:spPr>
        <p:txBody>
          <a:bodyPr wrap="square" rtlCol="0">
            <a:spAutoFit/>
          </a:bodyPr>
          <a:lstStyle/>
          <a:p>
            <a:pPr algn="ctr"/>
            <a:r>
              <a:rPr lang="en-US" sz="4800" dirty="0">
                <a:solidFill>
                  <a:schemeClr val="tx2"/>
                </a:solidFill>
                <a:latin typeface="Times New Roman" panose="02020603050405020304" pitchFamily="18" charset="0"/>
                <a:ea typeface="Chewy" panose="02000000000000000000" pitchFamily="2" charset="0"/>
                <a:cs typeface="Times New Roman" panose="02020603050405020304" pitchFamily="18" charset="0"/>
              </a:rPr>
              <a:t>Thank You!</a:t>
            </a:r>
            <a:endParaRPr lang="en-US" sz="3200" dirty="0">
              <a:solidFill>
                <a:schemeClr val="tx2"/>
              </a:solidFill>
              <a:latin typeface="Times New Roman" panose="02020603050405020304" pitchFamily="18" charset="0"/>
              <a:ea typeface="Chewy" panose="02000000000000000000" pitchFamily="2" charset="0"/>
              <a:cs typeface="Times New Roman" panose="02020603050405020304" pitchFamily="18" charset="0"/>
            </a:endParaRPr>
          </a:p>
        </p:txBody>
      </p:sp>
      <p:sp>
        <p:nvSpPr>
          <p:cNvPr id="2" name="Rectangle 1"/>
          <p:cNvSpPr/>
          <p:nvPr/>
        </p:nvSpPr>
        <p:spPr>
          <a:xfrm>
            <a:off x="3934822" y="2448660"/>
            <a:ext cx="7855212" cy="3139321"/>
          </a:xfrm>
          <a:prstGeom prst="rect">
            <a:avLst/>
          </a:prstGeom>
        </p:spPr>
        <p:txBody>
          <a:bodyPr wrap="square">
            <a:spAutoFit/>
          </a:bodyPr>
          <a:lstStyle/>
          <a:p>
            <a:r>
              <a:rPr lang="en-US" sz="3200" b="1" dirty="0">
                <a:latin typeface="Times New Roman" panose="02020603050405020304" pitchFamily="18" charset="0"/>
                <a:cs typeface="Times New Roman" panose="02020603050405020304" pitchFamily="18" charset="0"/>
              </a:rPr>
              <a:t>Dr. Jeff Dories </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Phone: TBA</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E-mail: TBA</a:t>
            </a:r>
            <a:br>
              <a:rPr lang="en-US" sz="3200" b="1" dirty="0">
                <a:latin typeface="Times New Roman" panose="02020603050405020304" pitchFamily="18" charset="0"/>
                <a:cs typeface="Times New Roman" panose="02020603050405020304" pitchFamily="18" charset="0"/>
              </a:rPr>
            </a:br>
            <a:endParaRPr lang="en-US" sz="1200" b="1" dirty="0">
              <a:latin typeface="Times New Roman" panose="02020603050405020304" pitchFamily="18" charset="0"/>
              <a:cs typeface="Times New Roman" panose="02020603050405020304" pitchFamily="18" charset="0"/>
            </a:endParaRPr>
          </a:p>
          <a:p>
            <a:r>
              <a:rPr lang="en-US" sz="3200" b="1" dirty="0">
                <a:latin typeface="Times New Roman" panose="02020603050405020304" pitchFamily="18" charset="0"/>
                <a:cs typeface="Times New Roman" panose="02020603050405020304" pitchFamily="18" charset="0"/>
              </a:rPr>
              <a:t>Questions?</a:t>
            </a:r>
            <a:br>
              <a:rPr lang="en-US" sz="2200" b="1" dirty="0"/>
            </a:br>
            <a:endParaRPr lang="en-US" sz="2200" dirty="0"/>
          </a:p>
          <a:p>
            <a:br>
              <a:rPr lang="en-US" dirty="0"/>
            </a:br>
            <a:endParaRPr lang="en-US" dirty="0"/>
          </a:p>
        </p:txBody>
      </p:sp>
      <p:pic>
        <p:nvPicPr>
          <p:cNvPr id="3" name="Picture 2" descr="IMG_6397.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9298" y="1912516"/>
            <a:ext cx="2082577" cy="2294306"/>
          </a:xfrm>
          <a:prstGeom prst="rect">
            <a:avLst/>
          </a:prstGeom>
        </p:spPr>
      </p:pic>
      <p:pic>
        <p:nvPicPr>
          <p:cNvPr id="7" name="Picture 6">
            <a:extLst>
              <a:ext uri="{FF2B5EF4-FFF2-40B4-BE49-F238E27FC236}">
                <a16:creationId xmlns:a16="http://schemas.microsoft.com/office/drawing/2014/main" id="{A9E93FFB-5F6D-0241-B88D-472539E80CDB}"/>
              </a:ext>
            </a:extLst>
          </p:cNvPr>
          <p:cNvPicPr>
            <a:picLocks noChangeAspect="1"/>
          </p:cNvPicPr>
          <p:nvPr/>
        </p:nvPicPr>
        <p:blipFill>
          <a:blip r:embed="rId5">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6709483" y="876300"/>
            <a:ext cx="4793471" cy="5110311"/>
          </a:xfrm>
          <a:prstGeom prst="rect">
            <a:avLst/>
          </a:prstGeom>
          <a:noFill/>
        </p:spPr>
      </p:pic>
    </p:spTree>
    <p:extLst>
      <p:ext uri="{BB962C8B-B14F-4D97-AF65-F5344CB8AC3E}">
        <p14:creationId xmlns:p14="http://schemas.microsoft.com/office/powerpoint/2010/main" val="2773547691"/>
      </p:ext>
    </p:extLst>
  </p:cSld>
  <p:clrMapOvr>
    <a:masterClrMapping/>
  </p:clrMapOvr>
</p:sld>
</file>

<file path=ppt/theme/theme1.xml><?xml version="1.0" encoding="utf-8"?>
<a:theme xmlns:a="http://schemas.openxmlformats.org/drawingml/2006/main" name="Navigate_Timeline">
  <a:themeElements>
    <a:clrScheme name="Your Wall Display">
      <a:dk1>
        <a:srgbClr val="000000"/>
      </a:dk1>
      <a:lt1>
        <a:srgbClr val="FFFFFF"/>
      </a:lt1>
      <a:dk2>
        <a:srgbClr val="E2380A"/>
      </a:dk2>
      <a:lt2>
        <a:srgbClr val="F0F3FB"/>
      </a:lt2>
      <a:accent1>
        <a:srgbClr val="FFA602"/>
      </a:accent1>
      <a:accent2>
        <a:srgbClr val="3B007E"/>
      </a:accent2>
      <a:accent3>
        <a:srgbClr val="01A4CD"/>
      </a:accent3>
      <a:accent4>
        <a:srgbClr val="01CFE6"/>
      </a:accent4>
      <a:accent5>
        <a:srgbClr val="B7D9E1"/>
      </a:accent5>
      <a:accent6>
        <a:srgbClr val="000000"/>
      </a:accent6>
      <a:hlink>
        <a:srgbClr val="657C95"/>
      </a:hlink>
      <a:folHlink>
        <a:srgbClr val="D8DBE4"/>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50885</TotalTime>
  <Words>1229</Words>
  <Application>Microsoft Macintosh PowerPoint</Application>
  <PresentationFormat>Widescreen</PresentationFormat>
  <Paragraphs>77</Paragraphs>
  <Slides>15</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Slide Titles</vt:lpstr>
      </vt:variant>
      <vt:variant>
        <vt:i4>15</vt:i4>
      </vt:variant>
      <vt:variant>
        <vt:lpstr>Custom Shows</vt:lpstr>
      </vt:variant>
      <vt:variant>
        <vt:i4>2</vt:i4>
      </vt:variant>
    </vt:vector>
  </HeadingPairs>
  <TitlesOfParts>
    <vt:vector size="23" baseType="lpstr">
      <vt:lpstr>Arial</vt:lpstr>
      <vt:lpstr>Calibri</vt:lpstr>
      <vt:lpstr>Calibri Light</vt:lpstr>
      <vt:lpstr>Cambria Math</vt:lpstr>
      <vt:lpstr>Times New Roman</vt:lpstr>
      <vt:lpstr>Navigate_Timeline</vt:lpstr>
      <vt:lpstr>Using Rhetorical Appeals for Persuasive Writing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lpstr>Custom Show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PresenterMedia.com</dc:creator>
  <cp:lastModifiedBy>Dories, Jeffrey Scott</cp:lastModifiedBy>
  <cp:revision>902</cp:revision>
  <dcterms:created xsi:type="dcterms:W3CDTF">2013-10-01T18:56:24Z</dcterms:created>
  <dcterms:modified xsi:type="dcterms:W3CDTF">2020-05-31T17:03:13Z</dcterms:modified>
</cp:coreProperties>
</file>